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6" r:id="rId1"/>
  </p:sldMasterIdLst>
  <p:notesMasterIdLst>
    <p:notesMasterId r:id="rId41"/>
  </p:notesMasterIdLst>
  <p:sldIdLst>
    <p:sldId id="256" r:id="rId2"/>
    <p:sldId id="258" r:id="rId3"/>
    <p:sldId id="263" r:id="rId4"/>
    <p:sldId id="260" r:id="rId5"/>
    <p:sldId id="327" r:id="rId6"/>
    <p:sldId id="299" r:id="rId7"/>
    <p:sldId id="300" r:id="rId8"/>
    <p:sldId id="301" r:id="rId9"/>
    <p:sldId id="302" r:id="rId10"/>
    <p:sldId id="303" r:id="rId11"/>
    <p:sldId id="304" r:id="rId12"/>
    <p:sldId id="305" r:id="rId13"/>
    <p:sldId id="306" r:id="rId14"/>
    <p:sldId id="332" r:id="rId15"/>
    <p:sldId id="333"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1" r:id="rId30"/>
    <p:sldId id="322" r:id="rId31"/>
    <p:sldId id="324" r:id="rId32"/>
    <p:sldId id="325" r:id="rId33"/>
    <p:sldId id="323" r:id="rId34"/>
    <p:sldId id="328" r:id="rId35"/>
    <p:sldId id="329" r:id="rId36"/>
    <p:sldId id="330" r:id="rId37"/>
    <p:sldId id="331" r:id="rId38"/>
    <p:sldId id="334" r:id="rId39"/>
    <p:sldId id="320"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1744"/>
    <a:srgbClr val="1212AE"/>
    <a:srgbClr val="FFD5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897" autoAdjust="0"/>
    <p:restoredTop sz="94541" autoAdjust="0"/>
  </p:normalViewPr>
  <p:slideViewPr>
    <p:cSldViewPr>
      <p:cViewPr>
        <p:scale>
          <a:sx n="60" d="100"/>
          <a:sy n="60" d="100"/>
        </p:scale>
        <p:origin x="-1722" y="-372"/>
      </p:cViewPr>
      <p:guideLst>
        <p:guide orient="horz" pos="2160"/>
        <p:guide pos="2880"/>
      </p:guideLst>
    </p:cSldViewPr>
  </p:slideViewPr>
  <p:outlineViewPr>
    <p:cViewPr>
      <p:scale>
        <a:sx n="33" d="100"/>
        <a:sy n="33" d="100"/>
      </p:scale>
      <p:origin x="0" y="1080"/>
    </p:cViewPr>
  </p:outlineViewPr>
  <p:notesTextViewPr>
    <p:cViewPr>
      <p:scale>
        <a:sx n="75" d="100"/>
        <a:sy n="75"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616FAA-5EF2-42D1-827D-D5273AFFBB7A}" type="datetimeFigureOut">
              <a:rPr lang="fr-FR" smtClean="0"/>
              <a:pPr/>
              <a:t>07/09/2013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0F6770-0B61-4806-95D5-4C3482089B9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F0F6770-0B61-4806-95D5-4C3482089B97}" type="slidenum">
              <a:rPr lang="fr-FR" smtClean="0"/>
              <a:pPr/>
              <a:t>1</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F0F6770-0B61-4806-95D5-4C3482089B97}" type="slidenum">
              <a:rPr lang="fr-FR" smtClean="0"/>
              <a:pPr/>
              <a:t>22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cxnSp>
        <p:nvCxnSpPr>
          <p:cNvPr id="7" name="Straight Connector 6"/>
          <p:cNvCxnSpPr/>
          <p:nvPr/>
        </p:nvCxnSpPr>
        <p:spPr>
          <a:xfrm>
            <a:off x="7030090" y="0"/>
            <a:ext cx="914639"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5570401" y="3681415"/>
            <a:ext cx="3573599"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544" y="-8466"/>
            <a:ext cx="2254838"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Freeform 9"/>
          <p:cNvSpPr/>
          <p:nvPr/>
        </p:nvSpPr>
        <p:spPr>
          <a:xfrm>
            <a:off x="7202776" y="-8466"/>
            <a:ext cx="1943606"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Freeform 10"/>
          <p:cNvSpPr/>
          <p:nvPr/>
        </p:nvSpPr>
        <p:spPr>
          <a:xfrm>
            <a:off x="6700995" y="3048000"/>
            <a:ext cx="2445387"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Freeform 11"/>
          <p:cNvSpPr/>
          <p:nvPr/>
        </p:nvSpPr>
        <p:spPr>
          <a:xfrm>
            <a:off x="7005874" y="-8466"/>
            <a:ext cx="2140508"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Freeform 12"/>
          <p:cNvSpPr/>
          <p:nvPr/>
        </p:nvSpPr>
        <p:spPr>
          <a:xfrm>
            <a:off x="8180931" y="-8466"/>
            <a:ext cx="965451"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Freeform 13"/>
          <p:cNvSpPr/>
          <p:nvPr/>
        </p:nvSpPr>
        <p:spPr>
          <a:xfrm>
            <a:off x="8206338" y="-8468"/>
            <a:ext cx="952931"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Freeform 14"/>
          <p:cNvSpPr/>
          <p:nvPr/>
        </p:nvSpPr>
        <p:spPr>
          <a:xfrm>
            <a:off x="-6351" y="-8467"/>
            <a:ext cx="647869" cy="5698067"/>
          </a:xfrm>
          <a:custGeom>
            <a:avLst/>
            <a:gdLst>
              <a:gd name="connsiteX0" fmla="*/ 0 w 863600"/>
              <a:gd name="connsiteY0" fmla="*/ 8467 h 5698067"/>
              <a:gd name="connsiteX1" fmla="*/ 863600 w 863600"/>
              <a:gd name="connsiteY1" fmla="*/ 0 h 5698067"/>
              <a:gd name="connsiteX2" fmla="*/ 863600 w 863600"/>
              <a:gd name="connsiteY2" fmla="*/ 16934 h 5698067"/>
              <a:gd name="connsiteX3" fmla="*/ 0 w 863600"/>
              <a:gd name="connsiteY3" fmla="*/ 5698067 h 5698067"/>
              <a:gd name="connsiteX4" fmla="*/ 0 w 863600"/>
              <a:gd name="connsiteY4" fmla="*/ 8467 h 5698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Freeform 15"/>
          <p:cNvSpPr/>
          <p:nvPr/>
        </p:nvSpPr>
        <p:spPr>
          <a:xfrm>
            <a:off x="7780777" y="3589869"/>
            <a:ext cx="1365605"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130596" y="2404534"/>
            <a:ext cx="5826719" cy="1646302"/>
          </a:xfrm>
        </p:spPr>
        <p:txBody>
          <a:bodyPr anchor="b">
            <a:noAutofit/>
          </a:bodyPr>
          <a:lstStyle>
            <a:lvl1pPr algn="r">
              <a:defRPr sz="5400">
                <a:solidFill>
                  <a:schemeClr val="accent1"/>
                </a:solidFill>
              </a:defRPr>
            </a:lvl1pPr>
          </a:lstStyle>
          <a:p>
            <a:r>
              <a:rPr lang="fr-FR" smtClean="0"/>
              <a:t>Cliquez pour modifier le style du titre</a:t>
            </a:r>
            <a:endParaRPr lang="en-US" dirty="0"/>
          </a:p>
        </p:txBody>
      </p:sp>
      <p:sp>
        <p:nvSpPr>
          <p:cNvPr id="3" name="Subtitle 2"/>
          <p:cNvSpPr>
            <a:spLocks noGrp="1"/>
          </p:cNvSpPr>
          <p:nvPr>
            <p:ph type="subTitle" idx="1"/>
          </p:nvPr>
        </p:nvSpPr>
        <p:spPr>
          <a:xfrm>
            <a:off x="1130596" y="4050835"/>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2D2C5A08-E9E8-4D04-80E3-2F369B8ACA2D}" type="datetimeFigureOut">
              <a:rPr lang="en-US" smtClean="0"/>
              <a:pPr/>
              <a:t>9/7/2013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‹N°›</a:t>
            </a:fld>
            <a:endParaRPr lang="en-US"/>
          </a:p>
        </p:txBody>
      </p:sp>
    </p:spTree>
    <p:extLst>
      <p:ext uri="{BB962C8B-B14F-4D97-AF65-F5344CB8AC3E}">
        <p14:creationId xmlns:p14="http://schemas.microsoft.com/office/powerpoint/2010/main" xmlns="" val="3757727404"/>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135" y="609600"/>
            <a:ext cx="6449180" cy="3403600"/>
          </a:xfrm>
        </p:spPr>
        <p:txBody>
          <a:bodyPr anchor="ctr">
            <a:normAutofit/>
          </a:bodyPr>
          <a:lstStyle>
            <a:lvl1pPr algn="l">
              <a:defRPr sz="4400" b="0" cap="none"/>
            </a:lvl1pPr>
          </a:lstStyle>
          <a:p>
            <a:r>
              <a:rPr lang="fr-FR" smtClean="0"/>
              <a:t>Cliquez pour modifier le style du titre</a:t>
            </a:r>
            <a:endParaRPr lang="en-US" dirty="0"/>
          </a:p>
        </p:txBody>
      </p:sp>
      <p:sp>
        <p:nvSpPr>
          <p:cNvPr id="3" name="Text Placeholder 2"/>
          <p:cNvSpPr>
            <a:spLocks noGrp="1"/>
          </p:cNvSpPr>
          <p:nvPr>
            <p:ph type="body" idx="1"/>
          </p:nvPr>
        </p:nvSpPr>
        <p:spPr>
          <a:xfrm>
            <a:off x="508135" y="4470400"/>
            <a:ext cx="644918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2D2C5A08-E9E8-4D04-80E3-2F369B8ACA2D}" type="datetimeFigureOut">
              <a:rPr lang="en-US" smtClean="0"/>
              <a:pPr/>
              <a:t>9/7/2013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‹N°›</a:t>
            </a:fld>
            <a:endParaRPr lang="en-US"/>
          </a:p>
        </p:txBody>
      </p:sp>
    </p:spTree>
    <p:extLst>
      <p:ext uri="{BB962C8B-B14F-4D97-AF65-F5344CB8AC3E}">
        <p14:creationId xmlns:p14="http://schemas.microsoft.com/office/powerpoint/2010/main" xmlns="" val="256584878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8683" y="609600"/>
            <a:ext cx="6072182" cy="3022600"/>
          </a:xfrm>
        </p:spPr>
        <p:txBody>
          <a:bodyPr anchor="ctr">
            <a:normAutofit/>
          </a:bodyPr>
          <a:lstStyle>
            <a:lvl1pPr algn="l">
              <a:defRPr sz="4400" b="0" cap="none"/>
            </a:lvl1pPr>
          </a:lstStyle>
          <a:p>
            <a:r>
              <a:rPr lang="fr-FR" smtClean="0"/>
              <a:t>Cliquez pour modifier le style du titre</a:t>
            </a:r>
            <a:endParaRPr lang="en-US" dirty="0"/>
          </a:p>
        </p:txBody>
      </p:sp>
      <p:sp>
        <p:nvSpPr>
          <p:cNvPr id="3" name="Text Placeholder 2"/>
          <p:cNvSpPr>
            <a:spLocks noGrp="1"/>
          </p:cNvSpPr>
          <p:nvPr>
            <p:ph type="body" idx="1"/>
          </p:nvPr>
        </p:nvSpPr>
        <p:spPr>
          <a:xfrm>
            <a:off x="508135" y="4470400"/>
            <a:ext cx="644918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2D2C5A08-E9E8-4D04-80E3-2F369B8ACA2D}" type="datetimeFigureOut">
              <a:rPr lang="en-US" smtClean="0"/>
              <a:pPr/>
              <a:t>9/7/2013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‹N°›</a:t>
            </a:fld>
            <a:endParaRPr lang="en-US"/>
          </a:p>
        </p:txBody>
      </p:sp>
      <p:sp>
        <p:nvSpPr>
          <p:cNvPr id="23" name="Text Placeholder 9"/>
          <p:cNvSpPr>
            <a:spLocks noGrp="1"/>
          </p:cNvSpPr>
          <p:nvPr>
            <p:ph type="body" sz="quarter" idx="13"/>
          </p:nvPr>
        </p:nvSpPr>
        <p:spPr>
          <a:xfrm>
            <a:off x="1024871" y="3632200"/>
            <a:ext cx="54198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Cliquez pour modifier les styles du texte du masque</a:t>
            </a:r>
          </a:p>
        </p:txBody>
      </p:sp>
      <p:sp>
        <p:nvSpPr>
          <p:cNvPr id="20" name="TextBox 19"/>
          <p:cNvSpPr txBox="1"/>
          <p:nvPr/>
        </p:nvSpPr>
        <p:spPr>
          <a:xfrm>
            <a:off x="406509" y="79037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914400">
              <a:buNone/>
            </a:pPr>
            <a:r>
              <a:rPr lang="en-US" sz="8000" b="0" i="0" baseline="0">
                <a:solidFill>
                  <a:srgbClr val="90C226">
                    <a:lumMod val="60000"/>
                    <a:lumOff val="40000"/>
                  </a:srgbClr>
                </a:solidFill>
                <a:effectLst/>
                <a:latin typeface="Arial"/>
                <a:ea typeface="+mn-ea"/>
                <a:cs typeface="+mn-cs"/>
              </a:rPr>
              <a:t>«</a:t>
            </a:r>
            <a:r>
              <a:rPr lang="en-US" sz="8000" b="0" i="0" baseline="0">
                <a:solidFill>
                  <a:srgbClr val="90C226">
                    <a:lumMod val="60000"/>
                    <a:lumOff val="40000"/>
                  </a:srgbClr>
                </a:solidFill>
                <a:latin typeface="Arial"/>
                <a:ea typeface="+mn-ea"/>
                <a:cs typeface="+mn-cs"/>
              </a:rPr>
              <a:t> </a:t>
            </a:r>
          </a:p>
        </p:txBody>
      </p:sp>
      <p:sp>
        <p:nvSpPr>
          <p:cNvPr id="22" name="TextBox 21"/>
          <p:cNvSpPr txBox="1"/>
          <p:nvPr/>
        </p:nvSpPr>
        <p:spPr>
          <a:xfrm>
            <a:off x="6671496" y="2886556"/>
            <a:ext cx="457319"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914400">
              <a:buNone/>
            </a:pPr>
            <a:r>
              <a:rPr lang="en-US" sz="8000" b="0" i="0">
                <a:solidFill>
                  <a:srgbClr val="90C226">
                    <a:lumMod val="60000"/>
                    <a:lumOff val="40000"/>
                  </a:srgbClr>
                </a:solidFill>
                <a:latin typeface="Trebuchet MS"/>
                <a:ea typeface="+mn-ea"/>
                <a:cs typeface="+mn-cs"/>
              </a:rPr>
              <a:t> »</a:t>
            </a:r>
          </a:p>
        </p:txBody>
      </p:sp>
    </p:spTree>
    <p:extLst>
      <p:ext uri="{BB962C8B-B14F-4D97-AF65-F5344CB8AC3E}">
        <p14:creationId xmlns:p14="http://schemas.microsoft.com/office/powerpoint/2010/main" xmlns="" val="359981700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08135" y="1931988"/>
            <a:ext cx="6449180" cy="2595460"/>
          </a:xfrm>
        </p:spPr>
        <p:txBody>
          <a:bodyPr anchor="b">
            <a:normAutofit/>
          </a:bodyPr>
          <a:lstStyle>
            <a:lvl1pPr algn="l">
              <a:defRPr sz="4400" b="0" cap="none"/>
            </a:lvl1pPr>
          </a:lstStyle>
          <a:p>
            <a:r>
              <a:rPr lang="fr-FR" smtClean="0"/>
              <a:t>Cliquez pour modifier le style du titre</a:t>
            </a:r>
            <a:endParaRPr lang="en-US" dirty="0"/>
          </a:p>
        </p:txBody>
      </p:sp>
      <p:sp>
        <p:nvSpPr>
          <p:cNvPr id="3" name="Text Placeholder 2"/>
          <p:cNvSpPr>
            <a:spLocks noGrp="1"/>
          </p:cNvSpPr>
          <p:nvPr>
            <p:ph type="body" idx="1"/>
          </p:nvPr>
        </p:nvSpPr>
        <p:spPr>
          <a:xfrm>
            <a:off x="508135" y="4527448"/>
            <a:ext cx="644918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2D2C5A08-E9E8-4D04-80E3-2F369B8ACA2D}" type="datetimeFigureOut">
              <a:rPr lang="en-US" smtClean="0"/>
              <a:pPr/>
              <a:t>9/7/2013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‹N°›</a:t>
            </a:fld>
            <a:endParaRPr lang="en-US"/>
          </a:p>
        </p:txBody>
      </p:sp>
    </p:spTree>
    <p:extLst>
      <p:ext uri="{BB962C8B-B14F-4D97-AF65-F5344CB8AC3E}">
        <p14:creationId xmlns:p14="http://schemas.microsoft.com/office/powerpoint/2010/main" xmlns="" val="239670328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698683" y="609600"/>
            <a:ext cx="6072182" cy="3022600"/>
          </a:xfrm>
        </p:spPr>
        <p:txBody>
          <a:bodyPr anchor="ctr">
            <a:normAutofit/>
          </a:bodyPr>
          <a:lstStyle>
            <a:lvl1pPr algn="l">
              <a:defRPr sz="4400" b="0" cap="none"/>
            </a:lvl1pPr>
          </a:lstStyle>
          <a:p>
            <a:r>
              <a:rPr lang="fr-FR" smtClean="0"/>
              <a:t>Cliquez pour modifier le style du titre</a:t>
            </a:r>
            <a:endParaRPr lang="en-US" dirty="0"/>
          </a:p>
        </p:txBody>
      </p:sp>
      <p:sp>
        <p:nvSpPr>
          <p:cNvPr id="3" name="Text Placeholder 2"/>
          <p:cNvSpPr>
            <a:spLocks noGrp="1"/>
          </p:cNvSpPr>
          <p:nvPr>
            <p:ph type="body" idx="1"/>
          </p:nvPr>
        </p:nvSpPr>
        <p:spPr>
          <a:xfrm>
            <a:off x="508135" y="4527448"/>
            <a:ext cx="644918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2D2C5A08-E9E8-4D04-80E3-2F369B8ACA2D}" type="datetimeFigureOut">
              <a:rPr lang="en-US" smtClean="0"/>
              <a:pPr/>
              <a:t>9/7/2013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‹N°›</a:t>
            </a:fld>
            <a:endParaRPr lang="en-US"/>
          </a:p>
        </p:txBody>
      </p:sp>
      <p:sp>
        <p:nvSpPr>
          <p:cNvPr id="23" name="Text Placeholder 9"/>
          <p:cNvSpPr>
            <a:spLocks noGrp="1"/>
          </p:cNvSpPr>
          <p:nvPr>
            <p:ph type="body" sz="quarter" idx="13"/>
          </p:nvPr>
        </p:nvSpPr>
        <p:spPr>
          <a:xfrm>
            <a:off x="508132" y="4013200"/>
            <a:ext cx="644918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Cliquez pour modifier les styles du texte du masque</a:t>
            </a:r>
          </a:p>
        </p:txBody>
      </p:sp>
      <p:sp>
        <p:nvSpPr>
          <p:cNvPr id="24" name="TextBox 23"/>
          <p:cNvSpPr txBox="1"/>
          <p:nvPr/>
        </p:nvSpPr>
        <p:spPr>
          <a:xfrm>
            <a:off x="406509" y="79037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914400">
              <a:buNone/>
            </a:pPr>
            <a:r>
              <a:rPr lang="en-US" sz="8000" b="0" i="0" baseline="0">
                <a:solidFill>
                  <a:srgbClr val="90C226">
                    <a:lumMod val="60000"/>
                    <a:lumOff val="40000"/>
                  </a:srgbClr>
                </a:solidFill>
                <a:effectLst/>
                <a:latin typeface="Arial"/>
                <a:ea typeface="+mn-ea"/>
                <a:cs typeface="+mn-cs"/>
              </a:rPr>
              <a:t>«</a:t>
            </a:r>
            <a:r>
              <a:rPr lang="en-US" sz="8000" b="0" i="0" baseline="0">
                <a:solidFill>
                  <a:srgbClr val="90C226">
                    <a:lumMod val="60000"/>
                    <a:lumOff val="40000"/>
                  </a:srgbClr>
                </a:solidFill>
                <a:latin typeface="Arial"/>
                <a:ea typeface="+mn-ea"/>
                <a:cs typeface="+mn-cs"/>
              </a:rPr>
              <a:t> </a:t>
            </a:r>
          </a:p>
        </p:txBody>
      </p:sp>
      <p:sp>
        <p:nvSpPr>
          <p:cNvPr id="25" name="TextBox 24"/>
          <p:cNvSpPr txBox="1"/>
          <p:nvPr/>
        </p:nvSpPr>
        <p:spPr>
          <a:xfrm>
            <a:off x="6671496" y="2886556"/>
            <a:ext cx="457319"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914400">
              <a:buNone/>
            </a:pPr>
            <a:r>
              <a:rPr lang="en-US" sz="8000" b="0" i="0">
                <a:solidFill>
                  <a:srgbClr val="90C226">
                    <a:lumMod val="60000"/>
                    <a:lumOff val="40000"/>
                  </a:srgbClr>
                </a:solidFill>
                <a:latin typeface="Trebuchet MS"/>
                <a:ea typeface="+mn-ea"/>
                <a:cs typeface="+mn-cs"/>
              </a:rPr>
              <a:t> »</a:t>
            </a:r>
          </a:p>
        </p:txBody>
      </p:sp>
    </p:spTree>
    <p:extLst>
      <p:ext uri="{BB962C8B-B14F-4D97-AF65-F5344CB8AC3E}">
        <p14:creationId xmlns:p14="http://schemas.microsoft.com/office/powerpoint/2010/main" xmlns="" val="369739887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14484" y="609600"/>
            <a:ext cx="6442830" cy="3022600"/>
          </a:xfrm>
        </p:spPr>
        <p:txBody>
          <a:bodyPr anchor="ctr">
            <a:normAutofit/>
          </a:bodyPr>
          <a:lstStyle>
            <a:lvl1pPr algn="l">
              <a:defRPr sz="4400" b="0" cap="none"/>
            </a:lvl1pPr>
          </a:lstStyle>
          <a:p>
            <a:r>
              <a:rPr lang="fr-FR" smtClean="0"/>
              <a:t>Cliquez pour modifier le style du titre</a:t>
            </a:r>
            <a:endParaRPr lang="en-US" dirty="0"/>
          </a:p>
        </p:txBody>
      </p:sp>
      <p:sp>
        <p:nvSpPr>
          <p:cNvPr id="3" name="Text Placeholder 2"/>
          <p:cNvSpPr>
            <a:spLocks noGrp="1"/>
          </p:cNvSpPr>
          <p:nvPr>
            <p:ph type="body" idx="1"/>
          </p:nvPr>
        </p:nvSpPr>
        <p:spPr>
          <a:xfrm>
            <a:off x="508135" y="4527448"/>
            <a:ext cx="644918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2D2C5A08-E9E8-4D04-80E3-2F369B8ACA2D}" type="datetimeFigureOut">
              <a:rPr lang="en-US" smtClean="0"/>
              <a:pPr/>
              <a:t>9/7/2013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‹N°›</a:t>
            </a:fld>
            <a:endParaRPr lang="en-US"/>
          </a:p>
        </p:txBody>
      </p:sp>
      <p:sp>
        <p:nvSpPr>
          <p:cNvPr id="23" name="Text Placeholder 9"/>
          <p:cNvSpPr>
            <a:spLocks noGrp="1"/>
          </p:cNvSpPr>
          <p:nvPr>
            <p:ph type="body" sz="quarter" idx="13"/>
          </p:nvPr>
        </p:nvSpPr>
        <p:spPr>
          <a:xfrm>
            <a:off x="508132" y="4013200"/>
            <a:ext cx="644918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Cliquez pour modifier les styles du texte du masque</a:t>
            </a:r>
          </a:p>
        </p:txBody>
      </p:sp>
    </p:spTree>
    <p:extLst>
      <p:ext uri="{BB962C8B-B14F-4D97-AF65-F5344CB8AC3E}">
        <p14:creationId xmlns:p14="http://schemas.microsoft.com/office/powerpoint/2010/main" xmlns="" val="170431240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D2C5A08-E9E8-4D04-80E3-2F369B8ACA2D}" type="datetimeFigureOut">
              <a:rPr lang="en-US" smtClean="0"/>
              <a:pPr/>
              <a:t>9/7/2013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‹N°›</a:t>
            </a:fld>
            <a:endParaRPr lang="en-US"/>
          </a:p>
        </p:txBody>
      </p:sp>
    </p:spTree>
    <p:extLst>
      <p:ext uri="{BB962C8B-B14F-4D97-AF65-F5344CB8AC3E}">
        <p14:creationId xmlns:p14="http://schemas.microsoft.com/office/powerpoint/2010/main" xmlns="" val="2150809581"/>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1"/>
            <a:ext cx="978812" cy="5251451"/>
          </a:xfrm>
        </p:spPr>
        <p:txBody>
          <a:bodyPr vert="eaVert" anchor="ctr"/>
          <a:lstStyle/>
          <a:p>
            <a:r>
              <a:rPr lang="fr-FR" smtClean="0"/>
              <a:t>Cliquez pour modifier le style du titre</a:t>
            </a:r>
            <a:endParaRPr lang="en-US" dirty="0"/>
          </a:p>
        </p:txBody>
      </p:sp>
      <p:sp>
        <p:nvSpPr>
          <p:cNvPr id="3" name="Vertical Text Placeholder 2"/>
          <p:cNvSpPr>
            <a:spLocks noGrp="1"/>
          </p:cNvSpPr>
          <p:nvPr>
            <p:ph type="body" orient="vert" idx="1"/>
          </p:nvPr>
        </p:nvSpPr>
        <p:spPr>
          <a:xfrm>
            <a:off x="508133" y="609600"/>
            <a:ext cx="5296492" cy="52514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DB54FBA-9AA8-4D2D-ACCF-8D91B1E50766}" type="datetimeFigureOut">
              <a:rPr lang="en-US" smtClean="0"/>
              <a:pPr/>
              <a:t>9/7/2013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7F2DB-5954-4B07-AA42-382F92989D2C}" type="slidenum">
              <a:rPr lang="en-US" smtClean="0"/>
              <a:pPr/>
              <a:t>‹N°›</a:t>
            </a:fld>
            <a:endParaRPr lang="en-US"/>
          </a:p>
        </p:txBody>
      </p:sp>
    </p:spTree>
    <p:extLst>
      <p:ext uri="{BB962C8B-B14F-4D97-AF65-F5344CB8AC3E}">
        <p14:creationId xmlns:p14="http://schemas.microsoft.com/office/powerpoint/2010/main" xmlns="" val="4029164869"/>
      </p:ext>
    </p:extLst>
  </p:cSld>
  <p:clrMapOvr>
    <a:masterClrMapping/>
  </p:clrMapOvr>
  <p:transition spd="med">
    <p:fade/>
  </p:transition>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Cliquez pour modifier le style du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D2C5A08-E9E8-4D04-80E3-2F369B8ACA2D}" type="datetimeFigureOut">
              <a:rPr lang="en-US" smtClean="0"/>
              <a:pPr/>
              <a:t>9/7/2013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‹N°›</a:t>
            </a:fld>
            <a:endParaRPr lang="en-US"/>
          </a:p>
        </p:txBody>
      </p:sp>
    </p:spTree>
    <p:extLst>
      <p:ext uri="{BB962C8B-B14F-4D97-AF65-F5344CB8AC3E}">
        <p14:creationId xmlns:p14="http://schemas.microsoft.com/office/powerpoint/2010/main" xmlns="" val="2556283938"/>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08135" y="2700869"/>
            <a:ext cx="6449180" cy="1826581"/>
          </a:xfrm>
        </p:spPr>
        <p:txBody>
          <a:bodyPr anchor="b"/>
          <a:lstStyle>
            <a:lvl1pPr algn="l">
              <a:defRPr sz="4000" b="0" cap="none"/>
            </a:lvl1pPr>
          </a:lstStyle>
          <a:p>
            <a:r>
              <a:rPr lang="fr-FR" smtClean="0"/>
              <a:t>Cliquez pour modifier le style du titre</a:t>
            </a:r>
            <a:endParaRPr lang="en-US" dirty="0"/>
          </a:p>
        </p:txBody>
      </p:sp>
      <p:sp>
        <p:nvSpPr>
          <p:cNvPr id="3" name="Text Placeholder 2"/>
          <p:cNvSpPr>
            <a:spLocks noGrp="1"/>
          </p:cNvSpPr>
          <p:nvPr>
            <p:ph type="body" idx="1"/>
          </p:nvPr>
        </p:nvSpPr>
        <p:spPr>
          <a:xfrm>
            <a:off x="508135" y="4527448"/>
            <a:ext cx="644918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2D2C5A08-E9E8-4D04-80E3-2F369B8ACA2D}" type="datetimeFigureOut">
              <a:rPr lang="en-US" smtClean="0"/>
              <a:pPr/>
              <a:t>9/7/2013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90A60-EEB9-49D0-98B7-E5351412E80A}" type="slidenum">
              <a:rPr lang="en-US" smtClean="0"/>
              <a:pPr/>
              <a:t>‹N°›</a:t>
            </a:fld>
            <a:endParaRPr lang="en-US"/>
          </a:p>
        </p:txBody>
      </p:sp>
    </p:spTree>
    <p:extLst>
      <p:ext uri="{BB962C8B-B14F-4D97-AF65-F5344CB8AC3E}">
        <p14:creationId xmlns:p14="http://schemas.microsoft.com/office/powerpoint/2010/main" xmlns="" val="2477949077"/>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508133" y="2160589"/>
            <a:ext cx="3138844" cy="388077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18472" y="2160590"/>
            <a:ext cx="3138843" cy="388077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D2C5A08-E9E8-4D04-80E3-2F369B8ACA2D}" type="datetimeFigureOut">
              <a:rPr lang="en-US" smtClean="0"/>
              <a:pPr/>
              <a:t>9/7/2013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90A60-EEB9-49D0-98B7-E5351412E80A}" type="slidenum">
              <a:rPr lang="en-US" smtClean="0"/>
              <a:pPr/>
              <a:t>‹N°›</a:t>
            </a:fld>
            <a:endParaRPr lang="en-US"/>
          </a:p>
        </p:txBody>
      </p:sp>
    </p:spTree>
    <p:extLst>
      <p:ext uri="{BB962C8B-B14F-4D97-AF65-F5344CB8AC3E}">
        <p14:creationId xmlns:p14="http://schemas.microsoft.com/office/powerpoint/2010/main" xmlns="" val="687616641"/>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Text Placeholder 2"/>
          <p:cNvSpPr>
            <a:spLocks noGrp="1"/>
          </p:cNvSpPr>
          <p:nvPr>
            <p:ph type="body" idx="1"/>
          </p:nvPr>
        </p:nvSpPr>
        <p:spPr>
          <a:xfrm>
            <a:off x="506942" y="2160983"/>
            <a:ext cx="314003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506942" y="2737247"/>
            <a:ext cx="3140035" cy="3304117"/>
          </a:xfrm>
        </p:spPr>
        <p:txBody>
          <a:bodyP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17282" y="2160983"/>
            <a:ext cx="314003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3817283" y="2737247"/>
            <a:ext cx="3140030" cy="3304117"/>
          </a:xfrm>
        </p:spPr>
        <p:txBody>
          <a:bodyP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D2C5A08-E9E8-4D04-80E3-2F369B8ACA2D}" type="datetimeFigureOut">
              <a:rPr lang="en-US" smtClean="0"/>
              <a:pPr/>
              <a:t>9/7/2013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90A60-EEB9-49D0-98B7-E5351412E80A}" type="slidenum">
              <a:rPr lang="en-US" smtClean="0"/>
              <a:pPr/>
              <a:t>‹N°›</a:t>
            </a:fld>
            <a:endParaRPr lang="en-US"/>
          </a:p>
        </p:txBody>
      </p:sp>
    </p:spTree>
    <p:extLst>
      <p:ext uri="{BB962C8B-B14F-4D97-AF65-F5344CB8AC3E}">
        <p14:creationId xmlns:p14="http://schemas.microsoft.com/office/powerpoint/2010/main" xmlns="" val="2350331253"/>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08134" y="609600"/>
            <a:ext cx="6449180" cy="1320800"/>
          </a:xfrm>
        </p:spPr>
        <p:txBody>
          <a:bodyPr/>
          <a:lstStyle/>
          <a:p>
            <a:r>
              <a:rPr lang="fr-FR" smtClean="0"/>
              <a:t>Cliquez pour modifier le style du titre</a:t>
            </a:r>
            <a:endParaRPr lang="en-US"/>
          </a:p>
        </p:txBody>
      </p:sp>
      <p:sp>
        <p:nvSpPr>
          <p:cNvPr id="3" name="Date Placeholder 2"/>
          <p:cNvSpPr>
            <a:spLocks noGrp="1"/>
          </p:cNvSpPr>
          <p:nvPr>
            <p:ph type="dt" sz="half" idx="10"/>
          </p:nvPr>
        </p:nvSpPr>
        <p:spPr/>
        <p:txBody>
          <a:bodyPr/>
          <a:lstStyle/>
          <a:p>
            <a:fld id="{2D2C5A08-E9E8-4D04-80E3-2F369B8ACA2D}" type="datetimeFigureOut">
              <a:rPr lang="en-US" smtClean="0"/>
              <a:pPr/>
              <a:t>9/7/2013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E90A60-EEB9-49D0-98B7-E5351412E80A}" type="slidenum">
              <a:rPr lang="en-US" smtClean="0"/>
              <a:pPr/>
              <a:t>‹N°›</a:t>
            </a:fld>
            <a:endParaRPr lang="en-US"/>
          </a:p>
        </p:txBody>
      </p:sp>
    </p:spTree>
    <p:extLst>
      <p:ext uri="{BB962C8B-B14F-4D97-AF65-F5344CB8AC3E}">
        <p14:creationId xmlns:p14="http://schemas.microsoft.com/office/powerpoint/2010/main" xmlns="" val="1195165885"/>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E2824-C2A0-4931-BB32-60B24BDBB3CC}" type="datetimeFigureOut">
              <a:rPr lang="en-US" smtClean="0"/>
              <a:pPr/>
              <a:t>9/7/2013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pPr/>
              <a:t>‹N°›</a:t>
            </a:fld>
            <a:endParaRPr lang="en-US"/>
          </a:p>
        </p:txBody>
      </p:sp>
    </p:spTree>
    <p:extLst>
      <p:ext uri="{BB962C8B-B14F-4D97-AF65-F5344CB8AC3E}">
        <p14:creationId xmlns:p14="http://schemas.microsoft.com/office/powerpoint/2010/main" xmlns="" val="897867090"/>
      </p:ext>
    </p:extLst>
  </p:cSld>
  <p:clrMapOvr>
    <a:masterClrMapping/>
  </p:clrMapOvr>
  <p:transition spd="med">
    <p:fade/>
  </p:transition>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132" y="1498604"/>
            <a:ext cx="2891649" cy="1278466"/>
          </a:xfrm>
        </p:spPr>
        <p:txBody>
          <a:bodyPr anchor="b">
            <a:normAutofit/>
          </a:bodyPr>
          <a:lstStyle>
            <a:lvl1pPr>
              <a:defRPr sz="2000"/>
            </a:lvl1pPr>
          </a:lstStyle>
          <a:p>
            <a:r>
              <a:rPr lang="fr-FR" smtClean="0"/>
              <a:t>Cliquez pour modifier le style du titre</a:t>
            </a:r>
            <a:endParaRPr lang="en-US"/>
          </a:p>
        </p:txBody>
      </p:sp>
      <p:sp>
        <p:nvSpPr>
          <p:cNvPr id="3" name="Content Placeholder 2"/>
          <p:cNvSpPr>
            <a:spLocks noGrp="1"/>
          </p:cNvSpPr>
          <p:nvPr>
            <p:ph idx="1"/>
          </p:nvPr>
        </p:nvSpPr>
        <p:spPr>
          <a:xfrm>
            <a:off x="3571276" y="514925"/>
            <a:ext cx="3386038" cy="5526437"/>
          </a:xfrm>
        </p:spPr>
        <p:txBody>
          <a:bodyP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08132" y="2777069"/>
            <a:ext cx="2891649"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0FE2824-C2A0-4931-BB32-60B24BDBB3CC}" type="datetimeFigureOut">
              <a:rPr lang="en-US" smtClean="0"/>
              <a:pPr/>
              <a:t>9/7/2013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pPr/>
              <a:t>‹N°›</a:t>
            </a:fld>
            <a:endParaRPr lang="en-US"/>
          </a:p>
        </p:txBody>
      </p:sp>
    </p:spTree>
    <p:extLst>
      <p:ext uri="{BB962C8B-B14F-4D97-AF65-F5344CB8AC3E}">
        <p14:creationId xmlns:p14="http://schemas.microsoft.com/office/powerpoint/2010/main" xmlns="" val="1721625385"/>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133" y="4800600"/>
            <a:ext cx="6449180" cy="566738"/>
          </a:xfrm>
        </p:spPr>
        <p:txBody>
          <a:bodyPr anchor="b">
            <a:normAutofit/>
          </a:bodyPr>
          <a:lstStyle>
            <a:lvl1pPr algn="l">
              <a:defRPr sz="2400" b="0"/>
            </a:lvl1pPr>
          </a:lstStyle>
          <a:p>
            <a:r>
              <a:rPr lang="fr-FR" smtClean="0"/>
              <a:t>Cliquez pour modifier le style du titre</a:t>
            </a:r>
            <a:endParaRPr lang="en-US"/>
          </a:p>
        </p:txBody>
      </p:sp>
      <p:sp>
        <p:nvSpPr>
          <p:cNvPr id="3" name="Picture Placeholder 2"/>
          <p:cNvSpPr>
            <a:spLocks noGrp="1" noChangeAspect="1"/>
          </p:cNvSpPr>
          <p:nvPr>
            <p:ph type="pic" idx="1"/>
          </p:nvPr>
        </p:nvSpPr>
        <p:spPr>
          <a:xfrm>
            <a:off x="508134" y="609600"/>
            <a:ext cx="6449180" cy="3845718"/>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508133" y="5367338"/>
            <a:ext cx="644918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0FE2824-C2A0-4931-BB32-60B24BDBB3CC}" type="datetimeFigureOut">
              <a:rPr lang="en-US" smtClean="0"/>
              <a:pPr/>
              <a:t>9/7/2013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pPr/>
              <a:t>‹N°›</a:t>
            </a:fld>
            <a:endParaRPr lang="en-US"/>
          </a:p>
        </p:txBody>
      </p:sp>
    </p:spTree>
    <p:extLst>
      <p:ext uri="{BB962C8B-B14F-4D97-AF65-F5344CB8AC3E}">
        <p14:creationId xmlns:p14="http://schemas.microsoft.com/office/powerpoint/2010/main" xmlns="" val="4290783377"/>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flipV="1">
            <a:off x="5570401" y="3681415"/>
            <a:ext cx="3573599"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30090" y="0"/>
            <a:ext cx="914639"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544" y="-8466"/>
            <a:ext cx="2254838"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Freeform 9"/>
          <p:cNvSpPr/>
          <p:nvPr/>
        </p:nvSpPr>
        <p:spPr>
          <a:xfrm>
            <a:off x="7202776" y="-8466"/>
            <a:ext cx="1943606"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Freeform 10"/>
          <p:cNvSpPr/>
          <p:nvPr/>
        </p:nvSpPr>
        <p:spPr>
          <a:xfrm>
            <a:off x="6700995" y="3048000"/>
            <a:ext cx="2445387"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Freeform 11"/>
          <p:cNvSpPr/>
          <p:nvPr/>
        </p:nvSpPr>
        <p:spPr>
          <a:xfrm>
            <a:off x="7005874" y="-8466"/>
            <a:ext cx="2140508"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Freeform 12"/>
          <p:cNvSpPr/>
          <p:nvPr/>
        </p:nvSpPr>
        <p:spPr>
          <a:xfrm>
            <a:off x="8180931" y="-8466"/>
            <a:ext cx="965451"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Freeform 13"/>
          <p:cNvSpPr/>
          <p:nvPr/>
        </p:nvSpPr>
        <p:spPr>
          <a:xfrm>
            <a:off x="8206338" y="-8468"/>
            <a:ext cx="952931"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Freeform 14"/>
          <p:cNvSpPr/>
          <p:nvPr/>
        </p:nvSpPr>
        <p:spPr>
          <a:xfrm>
            <a:off x="7780777" y="3589869"/>
            <a:ext cx="1365605"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Freeform 15"/>
          <p:cNvSpPr/>
          <p:nvPr/>
        </p:nvSpPr>
        <p:spPr>
          <a:xfrm>
            <a:off x="-6351" y="4013202"/>
            <a:ext cx="34298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 name="Title Placeholder 1"/>
          <p:cNvSpPr>
            <a:spLocks noGrp="1"/>
          </p:cNvSpPr>
          <p:nvPr>
            <p:ph type="title"/>
          </p:nvPr>
        </p:nvSpPr>
        <p:spPr>
          <a:xfrm>
            <a:off x="508134" y="609600"/>
            <a:ext cx="6449180"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508134" y="2160590"/>
            <a:ext cx="6449180"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405258" y="6041364"/>
            <a:ext cx="68413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C5A08-E9E8-4D04-80E3-2F369B8ACA2D}" type="datetimeFigureOut">
              <a:rPr lang="en-US" smtClean="0"/>
              <a:pPr/>
              <a:t>9/7/2013</a:t>
            </a:fld>
            <a:endParaRPr lang="en-US"/>
          </a:p>
        </p:txBody>
      </p:sp>
      <p:sp>
        <p:nvSpPr>
          <p:cNvPr id="5" name="Footer Placeholder 4"/>
          <p:cNvSpPr>
            <a:spLocks noGrp="1"/>
          </p:cNvSpPr>
          <p:nvPr>
            <p:ph type="ftr" sz="quarter" idx="3"/>
          </p:nvPr>
        </p:nvSpPr>
        <p:spPr>
          <a:xfrm>
            <a:off x="508133" y="6041364"/>
            <a:ext cx="472443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4"/>
            <a:ext cx="512638" cy="365125"/>
          </a:xfrm>
          <a:prstGeom prst="rect">
            <a:avLst/>
          </a:prstGeom>
        </p:spPr>
        <p:txBody>
          <a:bodyPr vert="horz" lIns="91440" tIns="45720" rIns="91440" bIns="45720" rtlCol="0" anchor="ctr"/>
          <a:lstStyle>
            <a:lvl1pPr algn="r">
              <a:defRPr sz="900">
                <a:solidFill>
                  <a:schemeClr val="accent1"/>
                </a:solidFill>
              </a:defRPr>
            </a:lvl1pPr>
          </a:lstStyle>
          <a:p>
            <a:fld id="{0AE90A60-EEB9-49D0-98B7-E5351412E80A}" type="slidenum">
              <a:rPr lang="en-US" smtClean="0"/>
              <a:pPr/>
              <a:t>‹N°›</a:t>
            </a:fld>
            <a:endParaRPr lang="en-US"/>
          </a:p>
        </p:txBody>
      </p:sp>
    </p:spTree>
    <p:extLst>
      <p:ext uri="{BB962C8B-B14F-4D97-AF65-F5344CB8AC3E}">
        <p14:creationId xmlns:p14="http://schemas.microsoft.com/office/powerpoint/2010/main" xmlns="" val="165419796"/>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 id="2147484161" r:id="rId15"/>
    <p:sldLayoutId id="2147484162" r:id="rId16"/>
  </p:sldLayoutIdLst>
  <p:transition spd="med">
    <p:fade/>
  </p:transition>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8458200" y="6215082"/>
            <a:ext cx="685800" cy="506393"/>
          </a:xfrm>
          <a:prstGeom prst="rect">
            <a:avLst/>
          </a:prstGeom>
        </p:spPr>
        <p:txBody>
          <a:bodyPr>
            <a:normAutofit/>
          </a:bodyPr>
          <a:lstStyle/>
          <a:p>
            <a:fld id="{7685FF2F-6005-4205-ACF1-907C3FB12482}" type="slidenum">
              <a:rPr lang="fr-FR" sz="2000" b="1" smtClean="0">
                <a:solidFill>
                  <a:schemeClr val="tx1"/>
                </a:solidFill>
                <a:latin typeface="Arial Black" pitchFamily="34" charset="0"/>
              </a:rPr>
              <a:pPr/>
              <a:t>1</a:t>
            </a:fld>
            <a:endParaRPr lang="fr-FR" sz="2000" b="1" dirty="0">
              <a:solidFill>
                <a:schemeClr val="tx1"/>
              </a:solidFill>
              <a:latin typeface="Arial Black" pitchFamily="34" charset="0"/>
            </a:endParaRPr>
          </a:p>
        </p:txBody>
      </p:sp>
      <p:sp>
        <p:nvSpPr>
          <p:cNvPr id="5" name="Rectangle 4"/>
          <p:cNvSpPr/>
          <p:nvPr/>
        </p:nvSpPr>
        <p:spPr>
          <a:xfrm>
            <a:off x="714348" y="4500570"/>
            <a:ext cx="6286544" cy="954107"/>
          </a:xfrm>
          <a:prstGeom prst="rect">
            <a:avLst/>
          </a:prstGeom>
        </p:spPr>
        <p:txBody>
          <a:bodyPr wrap="square">
            <a:spAutoFit/>
          </a:bodyPr>
          <a:lstStyle/>
          <a:p>
            <a:pPr lvl="0" algn="ctr" fontAlgn="base">
              <a:spcBef>
                <a:spcPct val="0"/>
              </a:spcBef>
              <a:spcAft>
                <a:spcPct val="0"/>
              </a:spcAft>
            </a:pPr>
            <a:r>
              <a:rPr lang="fr-FR" sz="2000" dirty="0" smtClean="0">
                <a:latin typeface="Times New Roman" pitchFamily="18" charset="0"/>
                <a:ea typeface="Calibri" pitchFamily="34" charset="0"/>
                <a:cs typeface="Times New Roman" pitchFamily="18" charset="0"/>
              </a:rPr>
              <a:t>     PRESENTE  PAR  </a:t>
            </a:r>
          </a:p>
          <a:p>
            <a:pPr lvl="0" algn="ctr" fontAlgn="base">
              <a:spcBef>
                <a:spcPct val="0"/>
              </a:spcBef>
              <a:spcAft>
                <a:spcPct val="0"/>
              </a:spcAft>
            </a:pPr>
            <a:endParaRPr lang="fr-FR" dirty="0" smtClean="0">
              <a:latin typeface="Times New Roman" pitchFamily="18" charset="0"/>
              <a:cs typeface="Times New Roman" pitchFamily="18" charset="0"/>
            </a:endParaRPr>
          </a:p>
          <a:p>
            <a:pPr lvl="0" algn="ctr" fontAlgn="base">
              <a:spcBef>
                <a:spcPct val="0"/>
              </a:spcBef>
              <a:spcAft>
                <a:spcPct val="0"/>
              </a:spcAft>
            </a:pPr>
            <a:endParaRPr lang="fr-FR" dirty="0" smtClean="0">
              <a:latin typeface="Arial" pitchFamily="34" charset="0"/>
              <a:cs typeface="Arial" pitchFamily="34" charset="0"/>
            </a:endParaRPr>
          </a:p>
        </p:txBody>
      </p:sp>
      <p:sp>
        <p:nvSpPr>
          <p:cNvPr id="7" name="Titre 1"/>
          <p:cNvSpPr txBox="1">
            <a:spLocks/>
          </p:cNvSpPr>
          <p:nvPr/>
        </p:nvSpPr>
        <p:spPr>
          <a:xfrm>
            <a:off x="357158" y="5072075"/>
            <a:ext cx="8501122" cy="1071570"/>
          </a:xfrm>
          <a:prstGeom prst="rect">
            <a:avLst/>
          </a:prstGeom>
        </p:spPr>
        <p:txBody>
          <a:bodyPr vert="horz" lIns="91440" tIns="45720" rIns="91440" bIns="45720" rtlCol="0" anchor="ctr">
            <a:normAutofit fontScale="45000" lnSpcReduction="20000"/>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200" dirty="0" smtClean="0">
                <a:solidFill>
                  <a:schemeClr val="tx2"/>
                </a:solidFill>
              </a:rPr>
              <a:t>                            </a:t>
            </a:r>
            <a:endParaRPr lang="fr-FR" sz="2200" dirty="0" smtClean="0"/>
          </a:p>
          <a:p>
            <a:pPr>
              <a:lnSpc>
                <a:spcPct val="120000"/>
              </a:lnSpc>
            </a:pPr>
            <a:r>
              <a:rPr lang="fr-FR" sz="3100" dirty="0" smtClean="0"/>
              <a:t>                                                        Le Cabinet</a:t>
            </a:r>
            <a:r>
              <a:rPr lang="fr-FR" sz="3100" dirty="0" smtClean="0">
                <a:solidFill>
                  <a:schemeClr val="tx2"/>
                </a:solidFill>
              </a:rPr>
              <a:t> </a:t>
            </a:r>
            <a:r>
              <a:rPr lang="fr-FR" sz="3100" dirty="0" smtClean="0">
                <a:solidFill>
                  <a:srgbClr val="1212AE"/>
                </a:solidFill>
                <a:latin typeface="Broadway" pitchFamily="82" charset="0"/>
              </a:rPr>
              <a:t>ARIEL</a:t>
            </a:r>
            <a:r>
              <a:rPr lang="fr-FR" sz="3100" dirty="0" smtClean="0">
                <a:solidFill>
                  <a:schemeClr val="tx2"/>
                </a:solidFill>
              </a:rPr>
              <a:t> </a:t>
            </a:r>
            <a:r>
              <a:rPr lang="fr-FR" sz="3100" dirty="0" smtClean="0">
                <a:solidFill>
                  <a:srgbClr val="C00000"/>
                </a:solidFill>
                <a:latin typeface="Broadway" pitchFamily="82" charset="0"/>
              </a:rPr>
              <a:t>ASSISTANCE</a:t>
            </a:r>
          </a:p>
          <a:p>
            <a:r>
              <a:rPr lang="fr-FR" sz="3100" dirty="0" smtClean="0">
                <a:solidFill>
                  <a:srgbClr val="C00000"/>
                </a:solidFill>
                <a:latin typeface="Broadway" pitchFamily="82" charset="0"/>
              </a:rPr>
              <a:t/>
            </a:r>
            <a:br>
              <a:rPr lang="fr-FR" sz="3100" dirty="0" smtClean="0">
                <a:solidFill>
                  <a:srgbClr val="C00000"/>
                </a:solidFill>
                <a:latin typeface="Broadway" pitchFamily="82" charset="0"/>
              </a:rPr>
            </a:br>
            <a:r>
              <a:rPr lang="fr-FR" sz="3100" dirty="0" smtClean="0">
                <a:solidFill>
                  <a:srgbClr val="C00000"/>
                </a:solidFill>
                <a:latin typeface="Broadway" pitchFamily="82" charset="0"/>
              </a:rPr>
              <a:t>          </a:t>
            </a:r>
            <a:r>
              <a:rPr lang="fr-FR" sz="3100" dirty="0" smtClean="0">
                <a:solidFill>
                  <a:srgbClr val="1F497D"/>
                </a:solidFill>
              </a:rPr>
              <a:t>Formation  - Communication globale -  Evènementiel  - Etudes  et   montage de projets -  Prestations diverses</a:t>
            </a:r>
            <a:r>
              <a:rPr lang="fr-FR" sz="2000" dirty="0" smtClean="0">
                <a:solidFill>
                  <a:srgbClr val="C00000"/>
                </a:solidFill>
                <a:latin typeface="Broadway" pitchFamily="82" charset="0"/>
              </a:rPr>
              <a:t/>
            </a:r>
            <a:br>
              <a:rPr lang="fr-FR" sz="2000" dirty="0" smtClean="0">
                <a:solidFill>
                  <a:srgbClr val="C00000"/>
                </a:solidFill>
                <a:latin typeface="Broadway" pitchFamily="82" charset="0"/>
              </a:rPr>
            </a:br>
            <a:endParaRPr lang="fr-FR" sz="2000" dirty="0"/>
          </a:p>
        </p:txBody>
      </p:sp>
      <p:pic>
        <p:nvPicPr>
          <p:cNvPr id="8" name="Image 7"/>
          <p:cNvPicPr/>
          <p:nvPr/>
        </p:nvPicPr>
        <p:blipFill>
          <a:blip r:embed="rId3"/>
          <a:srcRect l="41190" r="15959" b="84766"/>
          <a:stretch>
            <a:fillRect/>
          </a:stretch>
        </p:blipFill>
        <p:spPr bwMode="auto">
          <a:xfrm>
            <a:off x="0" y="285728"/>
            <a:ext cx="3357554" cy="1428760"/>
          </a:xfrm>
          <a:prstGeom prst="rect">
            <a:avLst/>
          </a:prstGeom>
          <a:noFill/>
        </p:spPr>
      </p:pic>
      <p:sp>
        <p:nvSpPr>
          <p:cNvPr id="9" name="Titre 1"/>
          <p:cNvSpPr txBox="1">
            <a:spLocks/>
          </p:cNvSpPr>
          <p:nvPr/>
        </p:nvSpPr>
        <p:spPr>
          <a:xfrm>
            <a:off x="285720" y="2214554"/>
            <a:ext cx="8215370" cy="1928826"/>
          </a:xfrm>
          <a:prstGeom prst="horizontalScroll">
            <a:avLst/>
          </a:prstGeom>
          <a:ln/>
        </p:spPr>
        <p:style>
          <a:lnRef idx="2">
            <a:schemeClr val="accent3"/>
          </a:lnRef>
          <a:fillRef idx="1">
            <a:schemeClr val="lt1"/>
          </a:fillRef>
          <a:effectRef idx="0">
            <a:schemeClr val="accent3"/>
          </a:effectRef>
          <a:fontRef idx="minor">
            <a:schemeClr val="dk1"/>
          </a:fontRef>
        </p:style>
        <p:txBody>
          <a:bodyPr>
            <a:normAutofit fontScale="92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lvl="0" defTabSz="457200">
              <a:spcBef>
                <a:spcPct val="0"/>
              </a:spcBef>
            </a:pPr>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p>
          <a:p>
            <a:pPr lvl="0" defTabSz="457200">
              <a:spcBef>
                <a:spcPct val="0"/>
              </a:spcBef>
            </a:pPr>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BUSINESS :  DROIT DES  AFFAIRES</a:t>
            </a:r>
          </a:p>
          <a:p>
            <a:pPr lvl="0" defTabSz="457200">
              <a:spcBef>
                <a:spcPct val="0"/>
              </a:spcBef>
            </a:pPr>
            <a:r>
              <a:rPr kumimoji="0" lang="fr-FR" sz="36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                                 ( OHADA )</a:t>
            </a:r>
            <a:endParaRPr kumimoji="0" lang="fr-FR" sz="36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ea typeface="+mn-ea"/>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458200" y="6143644"/>
            <a:ext cx="685800" cy="577831"/>
          </a:xfrm>
          <a:prstGeom prst="rect">
            <a:avLst/>
          </a:prstGeom>
        </p:spPr>
        <p:txBody>
          <a:bodyPr>
            <a:normAutofit/>
          </a:bodyPr>
          <a:lstStyle/>
          <a:p>
            <a:fld id="{7685FF2F-6005-4205-ACF1-907C3FB12482}" type="slidenum">
              <a:rPr lang="fr-FR" sz="2000" b="1" smtClean="0">
                <a:solidFill>
                  <a:schemeClr val="tx1"/>
                </a:solidFill>
                <a:latin typeface="Arial Black" pitchFamily="34" charset="0"/>
              </a:rPr>
              <a:pPr/>
              <a:t>10</a:t>
            </a:fld>
            <a:endParaRPr lang="fr-FR" sz="2000" b="1" dirty="0">
              <a:solidFill>
                <a:schemeClr val="tx1"/>
              </a:solidFill>
              <a:latin typeface="Arial Black" pitchFamily="34" charset="0"/>
            </a:endParaRPr>
          </a:p>
        </p:txBody>
      </p:sp>
      <p:sp>
        <p:nvSpPr>
          <p:cNvPr id="4" name="Rectangle 3"/>
          <p:cNvSpPr/>
          <p:nvPr/>
        </p:nvSpPr>
        <p:spPr>
          <a:xfrm>
            <a:off x="428596" y="357166"/>
            <a:ext cx="8501122" cy="6555641"/>
          </a:xfrm>
          <a:prstGeom prst="rect">
            <a:avLst/>
          </a:prstGeom>
        </p:spPr>
        <p:txBody>
          <a:bodyPr wrap="square">
            <a:spAutoFit/>
          </a:bodyPr>
          <a:lstStyle/>
          <a:p>
            <a:pPr lvl="0" eaLnBrk="0" fontAlgn="base" hangingPunct="0">
              <a:spcBef>
                <a:spcPct val="0"/>
              </a:spcBef>
              <a:spcAft>
                <a:spcPct val="0"/>
              </a:spcAft>
              <a:tabLst>
                <a:tab pos="461963" algn="l"/>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p>
          <a:p>
            <a:pPr lvl="1" eaLnBrk="0" fontAlgn="base" hangingPunct="0">
              <a:spcBef>
                <a:spcPct val="0"/>
              </a:spcBef>
              <a:spcAft>
                <a:spcPct val="0"/>
              </a:spcAft>
              <a:buFont typeface="Wingdings" pitchFamily="2" charset="2"/>
              <a:buChar char="ü"/>
              <a:tabLst>
                <a:tab pos="461963" algn="l"/>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r>
              <a:rPr lang="fr-FR" sz="1400" dirty="0" smtClean="0">
                <a:solidFill>
                  <a:schemeClr val="accent1">
                    <a:lumMod val="75000"/>
                  </a:schemeClr>
                </a:solidFill>
                <a:latin typeface="Times New Roman" pitchFamily="18" charset="0"/>
                <a:ea typeface="Times New Roman" pitchFamily="18" charset="0"/>
                <a:cs typeface="Times New Roman" pitchFamily="18" charset="0"/>
              </a:rPr>
              <a:t>les succursales ou les établissements doivent être immatriculés dans le mois de leur ouverture si les commerçants ou les sociétés qui les ouvrent ne sont pas immatriculées en C.I</a:t>
            </a:r>
          </a:p>
          <a:p>
            <a:pPr lvl="1" eaLnBrk="0" fontAlgn="base" hangingPunct="0">
              <a:spcBef>
                <a:spcPct val="0"/>
              </a:spcBef>
              <a:spcAft>
                <a:spcPct val="0"/>
              </a:spcAft>
              <a:tabLst>
                <a:tab pos="461963" algn="l"/>
                <a:tab pos="1711325" algn="l"/>
              </a:tabLst>
            </a:pPr>
            <a:endParaRPr lang="fr-FR" sz="1400" b="1" dirty="0" smtClean="0">
              <a:solidFill>
                <a:schemeClr val="accent1">
                  <a:lumMod val="75000"/>
                </a:schemeClr>
              </a:solidFill>
              <a:latin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ü"/>
              <a:tabLst>
                <a:tab pos="461963" algn="l"/>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a:t>
            </a:r>
            <a:r>
              <a:rPr lang="fr-FR" sz="1400" dirty="0" smtClean="0">
                <a:solidFill>
                  <a:schemeClr val="accent1">
                    <a:lumMod val="75000"/>
                  </a:schemeClr>
                </a:solidFill>
                <a:latin typeface="Times New Roman" pitchFamily="18" charset="0"/>
                <a:ea typeface="Times New Roman" pitchFamily="18" charset="0"/>
                <a:cs typeface="Times New Roman" pitchFamily="18" charset="0"/>
              </a:rPr>
              <a:t>une immatriculation sécuritaire est requise pour les commerçants immatriculés en C.I dans, le lieu d'exploitation des établissements secondaires ou des succursales.</a:t>
            </a:r>
          </a:p>
          <a:p>
            <a:pPr lvl="1" eaLnBrk="0" fontAlgn="base" hangingPunct="0">
              <a:spcBef>
                <a:spcPct val="0"/>
              </a:spcBef>
              <a:spcAft>
                <a:spcPct val="0"/>
              </a:spcAft>
              <a:buFont typeface="Wingdings" pitchFamily="2" charset="2"/>
              <a:buChar char="ü"/>
              <a:tabLst>
                <a:tab pos="461963" algn="l"/>
                <a:tab pos="1711325" algn="l"/>
              </a:tabLst>
            </a:pPr>
            <a:endParaRPr lang="fr-FR" sz="1400" dirty="0" smtClean="0">
              <a:solidFill>
                <a:schemeClr val="accent1">
                  <a:lumMod val="75000"/>
                </a:schemeClr>
              </a:solidFill>
              <a:latin typeface="Times New Roman" pitchFamily="18" charset="0"/>
              <a:ea typeface="Times New Roman" pitchFamily="18" charset="0"/>
              <a:cs typeface="Times New Roman" pitchFamily="18" charset="0"/>
            </a:endParaRPr>
          </a:p>
          <a:p>
            <a:pPr lvl="1" eaLnBrk="0" fontAlgn="base" hangingPunct="0">
              <a:spcBef>
                <a:spcPct val="0"/>
              </a:spcBef>
              <a:spcAft>
                <a:spcPct val="0"/>
              </a:spcAft>
              <a:tabLst>
                <a:tab pos="461963" algn="l"/>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a:r>
            <a:br>
              <a:rPr lang="fr-FR" sz="1400" dirty="0" smtClean="0">
                <a:solidFill>
                  <a:srgbClr val="000000"/>
                </a:solidFill>
                <a:latin typeface="Times New Roman" pitchFamily="18" charset="0"/>
                <a:ea typeface="Times New Roman" pitchFamily="18" charset="0"/>
                <a:cs typeface="Times New Roman" pitchFamily="18" charset="0"/>
              </a:rPr>
            </a:br>
            <a:r>
              <a:rPr lang="fr-FR" sz="1400" b="1" dirty="0" smtClean="0">
                <a:solidFill>
                  <a:srgbClr val="000000"/>
                </a:solidFill>
                <a:latin typeface="Times New Roman" pitchFamily="18" charset="0"/>
                <a:ea typeface="Times New Roman" pitchFamily="18" charset="0"/>
                <a:cs typeface="Times New Roman" pitchFamily="18" charset="0"/>
              </a:rPr>
              <a:t>                           B - </a:t>
            </a:r>
            <a:r>
              <a:rPr lang="fr-FR" sz="1400" b="1" u="sng" dirty="0" smtClean="0">
                <a:solidFill>
                  <a:srgbClr val="000000"/>
                </a:solidFill>
                <a:latin typeface="Times New Roman" pitchFamily="18" charset="0"/>
                <a:ea typeface="Times New Roman" pitchFamily="18" charset="0"/>
                <a:cs typeface="Times New Roman" pitchFamily="18" charset="0"/>
              </a:rPr>
              <a:t>Les attributs de la personne morale</a:t>
            </a:r>
          </a:p>
          <a:p>
            <a:pPr lvl="0" eaLnBrk="0" fontAlgn="base" hangingPunct="0">
              <a:spcBef>
                <a:spcPct val="0"/>
              </a:spcBef>
              <a:spcAft>
                <a:spcPct val="0"/>
              </a:spcAft>
              <a:tabLst>
                <a:tab pos="461963" algn="l"/>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461963" algn="l"/>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Avoir  la  personnalité  morale  signifie  pour  la  société  avoir les attributs comparables à ceux des personnes physiques. Il s'agit :</a:t>
            </a:r>
            <a:endParaRPr lang="fr-FR" sz="1400" dirty="0" smtClean="0">
              <a:latin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ü"/>
              <a:tabLst>
                <a:tab pos="461963" algn="l"/>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a:t>
            </a:r>
            <a:r>
              <a:rPr lang="fr-FR" sz="1400" dirty="0" smtClean="0">
                <a:solidFill>
                  <a:schemeClr val="accent1">
                    <a:lumMod val="75000"/>
                  </a:schemeClr>
                </a:solidFill>
                <a:latin typeface="Times New Roman" pitchFamily="18" charset="0"/>
                <a:ea typeface="Times New Roman" pitchFamily="18" charset="0"/>
                <a:cs typeface="Times New Roman" pitchFamily="18" charset="0"/>
              </a:rPr>
              <a:t>du nom : le nom de la société est librement choisi par les associés. C'est sa dénomination sociale suivie immédiatement de son sigle</a:t>
            </a:r>
            <a:r>
              <a:rPr lang="fr-FR" sz="1400" dirty="0" smtClean="0">
                <a:solidFill>
                  <a:srgbClr val="000000"/>
                </a:solidFill>
                <a:latin typeface="Times New Roman" pitchFamily="18" charset="0"/>
                <a:ea typeface="Times New Roman" pitchFamily="18" charset="0"/>
                <a:cs typeface="Times New Roman" pitchFamily="18" charset="0"/>
              </a:rPr>
              <a:t>. Exemple : Sarl Wabag.</a:t>
            </a:r>
          </a:p>
          <a:p>
            <a:pPr lvl="1" eaLnBrk="0" fontAlgn="base" hangingPunct="0">
              <a:spcBef>
                <a:spcPct val="0"/>
              </a:spcBef>
              <a:spcAft>
                <a:spcPct val="0"/>
              </a:spcAft>
              <a:tabLst>
                <a:tab pos="461963" algn="l"/>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461963" algn="l"/>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société est inscrite au RCCM sous son nom, protégé juridiquement comme</a:t>
            </a:r>
            <a:r>
              <a:rPr lang="fr-FR" sz="1400" dirty="0" smtClean="0">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nom commercial,</a:t>
            </a:r>
            <a:endParaRPr lang="fr-FR" sz="1400" dirty="0" smtClean="0">
              <a:latin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ü"/>
              <a:tabLst>
                <a:tab pos="461963" algn="l"/>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du domicile ; c'est le siège social de la société. </a:t>
            </a:r>
            <a:endParaRPr lang="fr-FR" sz="1400" dirty="0" smtClean="0">
              <a:solidFill>
                <a:schemeClr val="accent1">
                  <a:lumMod val="75000"/>
                </a:schemeClr>
              </a:solidFill>
              <a:latin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ü"/>
              <a:tabLst>
                <a:tab pos="461963" algn="l"/>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du patrimoine :</a:t>
            </a:r>
            <a:r>
              <a:rPr lang="fr-FR" sz="1400" dirty="0" smtClean="0">
                <a:solidFill>
                  <a:srgbClr val="000000"/>
                </a:solidFill>
                <a:latin typeface="Times New Roman" pitchFamily="18" charset="0"/>
                <a:ea typeface="Times New Roman" pitchFamily="18" charset="0"/>
                <a:cs typeface="Times New Roman" pitchFamily="18" charset="0"/>
              </a:rPr>
              <a:t> la société est propriétaire des biens acquis avant et après sa constitution.</a:t>
            </a:r>
          </a:p>
          <a:p>
            <a:pPr lvl="1" eaLnBrk="0" fontAlgn="base" hangingPunct="0">
              <a:spcBef>
                <a:spcPct val="0"/>
              </a:spcBef>
              <a:spcAft>
                <a:spcPct val="0"/>
              </a:spcAft>
              <a:buFont typeface="Wingdings" pitchFamily="2" charset="2"/>
              <a:buChar char="ü"/>
              <a:tabLst>
                <a:tab pos="461963" algn="l"/>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de la nationalité : </a:t>
            </a:r>
            <a:r>
              <a:rPr lang="fr-FR" sz="1400" dirty="0" smtClean="0">
                <a:solidFill>
                  <a:srgbClr val="000000"/>
                </a:solidFill>
                <a:latin typeface="Times New Roman" pitchFamily="18" charset="0"/>
                <a:ea typeface="Times New Roman" pitchFamily="18" charset="0"/>
                <a:cs typeface="Times New Roman" pitchFamily="18" charset="0"/>
              </a:rPr>
              <a:t>le principe est que la société a la nationalité du lieu de son siège social réel. </a:t>
            </a:r>
          </a:p>
          <a:p>
            <a:pPr lvl="1" eaLnBrk="0" fontAlgn="base" hangingPunct="0">
              <a:spcBef>
                <a:spcPct val="0"/>
              </a:spcBef>
              <a:spcAft>
                <a:spcPct val="0"/>
              </a:spcAft>
              <a:tabLst>
                <a:tab pos="461963" algn="l"/>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buFont typeface="Arial" pitchFamily="34" charset="0"/>
              <a:buChar char="•"/>
              <a:tabLst>
                <a:tab pos="461963" algn="l"/>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Exceptionnellement, on attribue la nationalité de ceux qui ont</a:t>
            </a:r>
            <a:r>
              <a:rPr lang="fr-FR" sz="1400" dirty="0" smtClean="0">
                <a:latin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fourni les capitaux et qui  dirigent la société. Ce critère est appliqué lorsque la législation  a réservé des droits  particuliers aux nationaux et édicté des mesures restrictives à rencontre des étrangers.	</a:t>
            </a:r>
          </a:p>
          <a:p>
            <a:pPr eaLnBrk="0" fontAlgn="base" hangingPunct="0">
              <a:spcBef>
                <a:spcPct val="0"/>
              </a:spcBef>
              <a:spcAft>
                <a:spcPct val="0"/>
              </a:spcAft>
              <a:tabLst>
                <a:tab pos="461963" algn="l"/>
                <a:tab pos="1711325" algn="l"/>
              </a:tabLst>
            </a:pPr>
            <a:endParaRPr lang="fr-FR" sz="1400" dirty="0" smtClean="0">
              <a:latin typeface="Times New Roman" pitchFamily="18" charset="0"/>
              <a:ea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ü"/>
              <a:tabLst>
                <a:tab pos="461963" algn="l"/>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de la capacité juridique de la société </a:t>
            </a:r>
            <a:r>
              <a:rPr lang="fr-FR" sz="1400" dirty="0" smtClean="0">
                <a:solidFill>
                  <a:srgbClr val="000000"/>
                </a:solidFill>
                <a:latin typeface="Times New Roman" pitchFamily="18" charset="0"/>
                <a:ea typeface="Times New Roman" pitchFamily="18" charset="0"/>
                <a:cs typeface="Times New Roman" pitchFamily="18" charset="0"/>
              </a:rPr>
              <a:t>; la société a la pleine capacité juridique distincte de celle des associés.</a:t>
            </a:r>
            <a:br>
              <a:rPr lang="fr-FR" sz="1400" dirty="0" smtClean="0">
                <a:solidFill>
                  <a:srgbClr val="000000"/>
                </a:solidFill>
                <a:latin typeface="Times New Roman" pitchFamily="18" charset="0"/>
                <a:ea typeface="Times New Roman" pitchFamily="18" charset="0"/>
                <a:cs typeface="Times New Roman" pitchFamily="18" charset="0"/>
              </a:rPr>
            </a:br>
            <a:r>
              <a:rPr lang="fr-FR" sz="1400" dirty="0" smtClean="0">
                <a:solidFill>
                  <a:srgbClr val="000000"/>
                </a:solidFill>
                <a:latin typeface="Times New Roman" pitchFamily="18" charset="0"/>
                <a:ea typeface="Times New Roman" pitchFamily="18" charset="0"/>
                <a:cs typeface="Times New Roman" pitchFamily="18" charset="0"/>
              </a:rPr>
              <a:t> En vertu de cela, ses dirigeants accomplissent des actes en son nom. Elle acquiert des droits , assume des obligations , conclut des contrats, est en justice et encourt des responsabilités</a:t>
            </a:r>
            <a:br>
              <a:rPr lang="fr-FR" sz="1400" dirty="0" smtClean="0">
                <a:solidFill>
                  <a:srgbClr val="000000"/>
                </a:solidFill>
                <a:latin typeface="Times New Roman" pitchFamily="18" charset="0"/>
                <a:ea typeface="Times New Roman" pitchFamily="18" charset="0"/>
                <a:cs typeface="Times New Roman" pitchFamily="18" charset="0"/>
              </a:rPr>
            </a:br>
            <a:endParaRPr lang="fr-FR" sz="1400" dirty="0" smtClean="0">
              <a:solidFill>
                <a:srgbClr val="000000"/>
              </a:solidFill>
              <a:latin typeface="Times New Roman" pitchFamily="18" charset="0"/>
              <a:ea typeface="Times New Roman" pitchFamily="18" charset="0"/>
              <a:cs typeface="Times New Roman" pitchFamily="18" charset="0"/>
            </a:endParaRPr>
          </a:p>
          <a:p>
            <a:pPr lvl="1" eaLnBrk="0" fontAlgn="base" hangingPunct="0">
              <a:spcBef>
                <a:spcPct val="0"/>
              </a:spcBef>
              <a:spcAft>
                <a:spcPct val="0"/>
              </a:spcAft>
              <a:tabLst>
                <a:tab pos="461963" algn="l"/>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a:t>
            </a:r>
            <a:endParaRPr lang="fr-FR" sz="1400" dirty="0" smtClean="0">
              <a:latin typeface="Times New Roman" pitchFamily="18" charset="0"/>
              <a:cs typeface="Times New Roman" pitchFamily="18" charset="0"/>
            </a:endParaRPr>
          </a:p>
        </p:txBody>
      </p:sp>
      <p:pic>
        <p:nvPicPr>
          <p:cNvPr id="5" name="Image 4"/>
          <p:cNvPicPr/>
          <p:nvPr/>
        </p:nvPicPr>
        <p:blipFill>
          <a:blip r:embed="rId2"/>
          <a:srcRect l="41190" r="15959" b="84766"/>
          <a:stretch>
            <a:fillRect/>
          </a:stretch>
        </p:blipFill>
        <p:spPr bwMode="auto">
          <a:xfrm>
            <a:off x="8001024" y="0"/>
            <a:ext cx="1142976" cy="500042"/>
          </a:xfrm>
          <a:prstGeom prst="rect">
            <a:avLst/>
          </a:prstGeom>
          <a:noFill/>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0"/>
            <a:ext cx="8429684" cy="6986528"/>
          </a:xfrm>
          <a:prstGeom prst="rect">
            <a:avLst/>
          </a:prstGeom>
        </p:spPr>
        <p:txBody>
          <a:bodyPr wrap="square">
            <a:spAutoFit/>
          </a:bodyPr>
          <a:lstStyle/>
          <a:p>
            <a:pPr lvl="0" indent="45720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p>
          <a:p>
            <a:pPr lvl="1" eaLnBrk="0" fontAlgn="base" hangingPunct="0">
              <a:spcBef>
                <a:spcPct val="0"/>
              </a:spcBef>
              <a:spcAft>
                <a:spcPct val="0"/>
              </a:spcAft>
              <a:tabLst>
                <a:tab pos="461963" algn="l"/>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r>
              <a:rPr lang="fr-FR" sz="1400" b="1" u="sng" dirty="0" smtClean="0">
                <a:solidFill>
                  <a:srgbClr val="000000"/>
                </a:solidFill>
                <a:latin typeface="Times New Roman" pitchFamily="18" charset="0"/>
                <a:ea typeface="Times New Roman" pitchFamily="18" charset="0"/>
                <a:cs typeface="Times New Roman" pitchFamily="18" charset="0"/>
              </a:rPr>
              <a:t>Section</a:t>
            </a:r>
            <a:r>
              <a:rPr lang="fr-FR" sz="1400" b="1" dirty="0" smtClean="0">
                <a:solidFill>
                  <a:srgbClr val="000000"/>
                </a:solidFill>
                <a:latin typeface="Times New Roman" pitchFamily="18" charset="0"/>
                <a:ea typeface="Times New Roman" pitchFamily="18" charset="0"/>
                <a:cs typeface="Times New Roman" pitchFamily="18" charset="0"/>
              </a:rPr>
              <a:t> II : LE FONCTIONNEMENT DE LA SOCIETE COMMERCIALE</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L'acte uniforme portant sur les sociétés commerciales et les groupements d'intérêt économique réglemente l'organisation de la société commerciale.</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I  - L'ORGANISATION DE LA VIE SOCIALE </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  - </a:t>
            </a:r>
            <a:r>
              <a:rPr lang="fr-FR" sz="1400" b="1" u="sng" dirty="0" smtClean="0">
                <a:solidFill>
                  <a:srgbClr val="000000"/>
                </a:solidFill>
                <a:latin typeface="Times New Roman" pitchFamily="18" charset="0"/>
                <a:ea typeface="Times New Roman" pitchFamily="18" charset="0"/>
                <a:cs typeface="Times New Roman" pitchFamily="18" charset="0"/>
              </a:rPr>
              <a:t>La gestion de la société commerciale</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Des organes de gestion dirigent la société à travers leurs attributs.</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1 - Les organes de gestion</a:t>
            </a:r>
          </a:p>
          <a:p>
            <a:pPr lvl="0" indent="457200" eaLnBrk="0" fontAlgn="base" hangingPunct="0">
              <a:spcBef>
                <a:spcPct val="0"/>
              </a:spcBef>
              <a:spcAft>
                <a:spcPct val="0"/>
              </a:spcAft>
              <a:tabLst>
                <a:tab pos="1711325" algn="l"/>
              </a:tabLst>
            </a:pPr>
            <a:endParaRPr lang="fr-FR" sz="1400" b="1" dirty="0" smtClean="0">
              <a:solidFill>
                <a:srgbClr val="000000"/>
              </a:solidFill>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Les dirigeants portent des noms divers selon le type de société :</a:t>
            </a:r>
            <a:endParaRPr lang="fr-FR" sz="1400" dirty="0" smtClean="0">
              <a:latin typeface="Times New Roman" pitchFamily="18" charset="0"/>
              <a:cs typeface="Times New Roman" pitchFamily="18" charset="0"/>
            </a:endParaRPr>
          </a:p>
          <a:p>
            <a:pPr indent="457200" eaLnBrk="0" fontAlgn="base" hangingPunct="0">
              <a:spcBef>
                <a:spcPct val="0"/>
              </a:spcBef>
              <a:spcAft>
                <a:spcPct val="0"/>
              </a:spcAft>
              <a:buFont typeface="Wingdings" pitchFamily="2" charset="2"/>
              <a:buChar char="Ø"/>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Gérant dans les sociétés de personne et la société en responsabilité limitée ;</a:t>
            </a:r>
            <a:endParaRPr lang="fr-FR" sz="1400" dirty="0" smtClean="0">
              <a:solidFill>
                <a:schemeClr val="accent1">
                  <a:lumMod val="75000"/>
                </a:schemeClr>
              </a:solidFill>
              <a:latin typeface="Times New Roman" pitchFamily="18" charset="0"/>
              <a:cs typeface="Times New Roman" pitchFamily="18" charset="0"/>
            </a:endParaRPr>
          </a:p>
          <a:p>
            <a:pPr indent="457200" eaLnBrk="0" fontAlgn="base" hangingPunct="0">
              <a:spcBef>
                <a:spcPct val="0"/>
              </a:spcBef>
              <a:spcAft>
                <a:spcPct val="0"/>
              </a:spcAft>
              <a:buFont typeface="Wingdings" pitchFamily="2" charset="2"/>
              <a:buChar char="Ø"/>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Le conseil d'administration dans les sociétés anonymes.</a:t>
            </a:r>
          </a:p>
          <a:p>
            <a:pPr lvl="1"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2 -  Nature et étendue des pouvoirs des dirigeants</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Dans certains types de sociétés, les statuts peuvent prévoir l'étendue des pouvoirs des organes de gestion. Dans d'autres, ils disposent des pouvoirs les plus étendus.</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B - </a:t>
            </a:r>
            <a:r>
              <a:rPr lang="fr-FR" sz="1400" b="1" u="sng" dirty="0" smtClean="0">
                <a:solidFill>
                  <a:srgbClr val="000000"/>
                </a:solidFill>
                <a:latin typeface="Times New Roman" pitchFamily="18" charset="0"/>
                <a:ea typeface="Times New Roman" pitchFamily="18" charset="0"/>
                <a:cs typeface="Times New Roman" pitchFamily="18" charset="0"/>
              </a:rPr>
              <a:t>Les droits des associés</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Les associés non gérants disposent de droits résultants de leur qualité. Ainsi , ils ont le droit de   :</a:t>
            </a:r>
            <a:endParaRPr lang="fr-FR" sz="1400" dirty="0" smtClean="0">
              <a:latin typeface="Times New Roman" pitchFamily="18" charset="0"/>
              <a:cs typeface="Times New Roman" pitchFamily="18" charset="0"/>
            </a:endParaRPr>
          </a:p>
          <a:p>
            <a:pPr lvl="2" indent="457200"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nommer les organes dirigeants de la société ;</a:t>
            </a:r>
            <a:endParaRPr lang="fr-FR" sz="1400" dirty="0" smtClean="0">
              <a:solidFill>
                <a:schemeClr val="accent1">
                  <a:lumMod val="75000"/>
                </a:schemeClr>
              </a:solidFill>
              <a:latin typeface="Times New Roman" pitchFamily="18" charset="0"/>
              <a:cs typeface="Times New Roman" pitchFamily="18" charset="0"/>
            </a:endParaRPr>
          </a:p>
          <a:p>
            <a:pPr lvl="2" indent="457200"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contrôler la gestion de la société.</a:t>
            </a:r>
          </a:p>
          <a:p>
            <a:pPr lvl="2" indent="457200" eaLnBrk="0" fontAlgn="base" hangingPunct="0">
              <a:spcBef>
                <a:spcPct val="0"/>
              </a:spcBef>
              <a:spcAft>
                <a:spcPct val="0"/>
              </a:spcAft>
              <a:tabLst>
                <a:tab pos="1711325" algn="l"/>
              </a:tabLst>
            </a:pPr>
            <a:endParaRPr lang="fr-FR" sz="1400" dirty="0" smtClean="0">
              <a:solidFill>
                <a:schemeClr val="accent1">
                  <a:lumMod val="75000"/>
                </a:schemeClr>
              </a:solidFill>
              <a:latin typeface="Times New Roman" pitchFamily="18" charset="0"/>
              <a:ea typeface="Times New Roman" pitchFamily="18" charset="0"/>
              <a:cs typeface="Times New Roman" pitchFamily="18" charset="0"/>
            </a:endParaRPr>
          </a:p>
          <a:p>
            <a:pPr lvl="2"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Deux procédures ont été  instituées par l'acte uniforme à ce niveau</a:t>
            </a:r>
            <a:endParaRPr lang="fr-FR" sz="1400" dirty="0" smtClean="0">
              <a:solidFill>
                <a:schemeClr val="accent1">
                  <a:lumMod val="75000"/>
                </a:schemeClr>
              </a:solidFill>
              <a:latin typeface="Times New Roman" pitchFamily="18" charset="0"/>
              <a:ea typeface="Times New Roman" pitchFamily="18" charset="0"/>
              <a:cs typeface="Times New Roman" pitchFamily="18" charset="0"/>
            </a:endParaRPr>
          </a:p>
          <a:p>
            <a:pPr lvl="1" indent="457200"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1"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a:t>
            </a:r>
            <a:endParaRPr lang="fr-FR" dirty="0"/>
          </a:p>
        </p:txBody>
      </p:sp>
      <p:sp>
        <p:nvSpPr>
          <p:cNvPr id="5" name="Rectangle 4"/>
          <p:cNvSpPr/>
          <p:nvPr/>
        </p:nvSpPr>
        <p:spPr>
          <a:xfrm>
            <a:off x="8358214" y="5643578"/>
            <a:ext cx="527709" cy="400110"/>
          </a:xfrm>
          <a:prstGeom prst="rect">
            <a:avLst/>
          </a:prstGeom>
        </p:spPr>
        <p:txBody>
          <a:bodyPr wrap="square">
            <a:spAutoFit/>
          </a:bodyPr>
          <a:lstStyle/>
          <a:p>
            <a:fld id="{7685FF2F-6005-4205-ACF1-907C3FB12482}" type="slidenum">
              <a:rPr lang="fr-FR" sz="2000" b="1" smtClean="0">
                <a:solidFill>
                  <a:prstClr val="black"/>
                </a:solidFill>
                <a:latin typeface="Arial Black" pitchFamily="34" charset="0"/>
              </a:rPr>
              <a:pPr/>
              <a:t>11</a:t>
            </a:fld>
            <a:endParaRPr lang="fr-FR" dirty="0"/>
          </a:p>
        </p:txBody>
      </p:sp>
      <p:pic>
        <p:nvPicPr>
          <p:cNvPr id="6" name="Image 5"/>
          <p:cNvPicPr/>
          <p:nvPr/>
        </p:nvPicPr>
        <p:blipFill>
          <a:blip r:embed="rId2"/>
          <a:srcRect l="41190" r="15959" b="84766"/>
          <a:stretch>
            <a:fillRect/>
          </a:stretch>
        </p:blipFill>
        <p:spPr bwMode="auto">
          <a:xfrm>
            <a:off x="7858148" y="0"/>
            <a:ext cx="1285852" cy="500042"/>
          </a:xfrm>
          <a:prstGeom prst="rect">
            <a:avLst/>
          </a:prstGeom>
          <a:noFill/>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571472" y="214290"/>
            <a:ext cx="771530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indent="457200" eaLnBrk="0" fontAlgn="base" hangingPunct="0">
              <a:spcBef>
                <a:spcPct val="0"/>
              </a:spcBef>
              <a:spcAft>
                <a:spcPct val="0"/>
              </a:spcAft>
              <a:tabLst>
                <a:tab pos="1711325" algn="l"/>
              </a:tabLst>
            </a:pPr>
            <a:endParaRPr lang="fr-FR" sz="1400" b="1" dirty="0" smtClean="0">
              <a:solidFill>
                <a:schemeClr val="accent1">
                  <a:lumMod val="75000"/>
                </a:schemeClr>
              </a:solidFill>
              <a:latin typeface="Times New Roman" pitchFamily="18" charset="0"/>
              <a:cs typeface="Times New Roman" pitchFamily="18" charset="0"/>
            </a:endParaRPr>
          </a:p>
          <a:p>
            <a:pPr lvl="1" indent="457200" eaLnBrk="0" fontAlgn="base" hangingPunct="0">
              <a:spcBef>
                <a:spcPct val="0"/>
              </a:spcBef>
              <a:spcAft>
                <a:spcPct val="0"/>
              </a:spcAft>
              <a:buFont typeface="Wingdings" pitchFamily="2" charset="2"/>
              <a:buChar char="Ø"/>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a:t>
            </a:r>
            <a:r>
              <a:rPr lang="fr-FR" sz="1400" i="1" dirty="0" smtClean="0">
                <a:solidFill>
                  <a:schemeClr val="accent1">
                    <a:lumMod val="75000"/>
                  </a:schemeClr>
                </a:solidFill>
                <a:latin typeface="Times New Roman" pitchFamily="18" charset="0"/>
                <a:ea typeface="Times New Roman" pitchFamily="18" charset="0"/>
                <a:cs typeface="Times New Roman" pitchFamily="18" charset="0"/>
              </a:rPr>
              <a:t>la procédure d'alerte</a:t>
            </a:r>
            <a:r>
              <a:rPr lang="fr-FR" sz="1400" dirty="0" smtClean="0">
                <a:solidFill>
                  <a:schemeClr val="accent1">
                    <a:lumMod val="75000"/>
                  </a:schemeClr>
                </a:solidFill>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qui permet à tout associé deux fois par exercice de poser des questions écrites aux dirigeants sur tout fait de nature à compromettre la continuité de l'exploitation.</a:t>
            </a:r>
            <a:endParaRPr lang="fr-FR" sz="1400" dirty="0" smtClean="0">
              <a:latin typeface="Times New Roman" pitchFamily="18" charset="0"/>
              <a:cs typeface="Times New Roman" pitchFamily="18" charset="0"/>
            </a:endParaRPr>
          </a:p>
          <a:p>
            <a:pPr lvl="1" indent="457200" eaLnBrk="0" fontAlgn="base" hangingPunct="0">
              <a:spcBef>
                <a:spcPct val="0"/>
              </a:spcBef>
              <a:spcAft>
                <a:spcPct val="0"/>
              </a:spcAft>
              <a:buFont typeface="Wingdings" pitchFamily="2" charset="2"/>
              <a:buChar char="Ø"/>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a:t>
            </a:r>
            <a:r>
              <a:rPr lang="fr-FR" sz="1400" i="1" dirty="0" smtClean="0">
                <a:solidFill>
                  <a:schemeClr val="accent1">
                    <a:lumMod val="75000"/>
                  </a:schemeClr>
                </a:solidFill>
                <a:latin typeface="Times New Roman" pitchFamily="18" charset="0"/>
                <a:ea typeface="Times New Roman" pitchFamily="18" charset="0"/>
                <a:cs typeface="Times New Roman" pitchFamily="18" charset="0"/>
              </a:rPr>
              <a:t>l'expertise de gestion</a:t>
            </a:r>
            <a:r>
              <a:rPr lang="fr-FR" sz="1400" dirty="0" smtClean="0">
                <a:solidFill>
                  <a:schemeClr val="accent1">
                    <a:lumMod val="75000"/>
                  </a:schemeClr>
                </a:solidFill>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 demandée au juge par un ou plusieurs associés représentant le 1/5 du capital social, elle porte sur une ou plusieurs opérations dont la conformité avec l'intérêt général est douteuse :</a:t>
            </a:r>
          </a:p>
          <a:p>
            <a:pPr lvl="0" indent="457200"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2" indent="457200"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ils ont le droit aux bénéfices ;</a:t>
            </a:r>
            <a:endParaRPr lang="fr-FR" sz="1400" dirty="0" smtClean="0">
              <a:solidFill>
                <a:schemeClr val="accent1">
                  <a:lumMod val="75000"/>
                </a:schemeClr>
              </a:solidFill>
              <a:latin typeface="Times New Roman" pitchFamily="18" charset="0"/>
              <a:cs typeface="Times New Roman" pitchFamily="18" charset="0"/>
            </a:endParaRPr>
          </a:p>
          <a:p>
            <a:pPr lvl="2" eaLnBrk="0" fontAlgn="base" hangingPunct="0">
              <a:spcBef>
                <a:spcPct val="0"/>
              </a:spcBef>
              <a:spcAft>
                <a:spcPct val="0"/>
              </a:spcAft>
              <a:buFont typeface="Wingdings" pitchFamily="2" charset="2"/>
              <a:buChar char="ü"/>
              <a:tabLst>
                <a:tab pos="450850"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ils ont le droit de participer à la vie de la société à travers les assemblées générales.</a:t>
            </a: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a:r>
            <a:br>
              <a:rPr lang="fr-FR" sz="1400" b="1" dirty="0" smtClean="0">
                <a:solidFill>
                  <a:schemeClr val="accent1">
                    <a:lumMod val="75000"/>
                  </a:schemeClr>
                </a:solidFill>
                <a:latin typeface="Times New Roman" pitchFamily="18" charset="0"/>
                <a:ea typeface="Times New Roman" pitchFamily="18" charset="0"/>
                <a:cs typeface="Times New Roman" pitchFamily="18" charset="0"/>
              </a:rPr>
            </a:br>
            <a:endParaRPr lang="fr-FR" sz="1400" b="1" dirty="0" smtClean="0">
              <a:solidFill>
                <a:schemeClr val="accent1">
                  <a:lumMod val="75000"/>
                </a:schemeClr>
              </a:solidFill>
              <a:latin typeface="Times New Roman" pitchFamily="18" charset="0"/>
              <a:cs typeface="Times New Roman" pitchFamily="18" charset="0"/>
            </a:endParaRPr>
          </a:p>
          <a:p>
            <a:pPr lvl="0" eaLnBrk="0" fontAlgn="base" hangingPunct="0">
              <a:spcBef>
                <a:spcPct val="0"/>
              </a:spcBef>
              <a:spcAft>
                <a:spcPct val="0"/>
              </a:spcAft>
              <a:tabLst>
                <a:tab pos="450850" algn="l"/>
              </a:tabLst>
            </a:pPr>
            <a:r>
              <a:rPr lang="fr-FR" sz="1400" b="1" dirty="0" smtClean="0">
                <a:solidFill>
                  <a:srgbClr val="000000"/>
                </a:solidFill>
                <a:latin typeface="Times New Roman" pitchFamily="18" charset="0"/>
                <a:ea typeface="Times New Roman" pitchFamily="18" charset="0"/>
                <a:cs typeface="Times New Roman" pitchFamily="18" charset="0"/>
              </a:rPr>
              <a:t>	           II  - L'EXERCICE SOCIAL</a:t>
            </a:r>
          </a:p>
          <a:p>
            <a:pPr lvl="0" eaLnBrk="0" fontAlgn="base" hangingPunct="0">
              <a:spcBef>
                <a:spcPct val="0"/>
              </a:spcBef>
              <a:spcAft>
                <a:spcPct val="0"/>
              </a:spcAft>
              <a:tabLst>
                <a:tab pos="450850"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450850" algn="l"/>
              </a:tabLst>
            </a:pPr>
            <a:r>
              <a:rPr lang="fr-FR" sz="1400" dirty="0" smtClean="0">
                <a:solidFill>
                  <a:srgbClr val="000000"/>
                </a:solidFill>
                <a:latin typeface="Times New Roman" pitchFamily="18" charset="0"/>
                <a:ea typeface="Times New Roman" pitchFamily="18" charset="0"/>
                <a:cs typeface="Times New Roman" pitchFamily="18" charset="0"/>
              </a:rPr>
              <a:t>      II s'agit d'une période d'une année (1</a:t>
            </a:r>
            <a:r>
              <a:rPr lang="fr-FR" sz="1400" baseline="30000" dirty="0" smtClean="0">
                <a:solidFill>
                  <a:srgbClr val="000000"/>
                </a:solidFill>
                <a:latin typeface="Times New Roman" pitchFamily="18" charset="0"/>
                <a:ea typeface="Times New Roman" pitchFamily="18" charset="0"/>
                <a:cs typeface="Times New Roman" pitchFamily="18" charset="0"/>
              </a:rPr>
              <a:t>er</a:t>
            </a:r>
            <a:r>
              <a:rPr lang="fr-FR" sz="1400" dirty="0" smtClean="0">
                <a:solidFill>
                  <a:srgbClr val="000000"/>
                </a:solidFill>
                <a:latin typeface="Times New Roman" pitchFamily="18" charset="0"/>
                <a:ea typeface="Times New Roman" pitchFamily="18" charset="0"/>
                <a:cs typeface="Times New Roman" pitchFamily="18" charset="0"/>
              </a:rPr>
              <a:t> janvier au 31 décembre) au cours de laquelle la société doit être gérée au quotidien. Au cours de l'exercice, plusieurs décisions peuvent être prises.</a:t>
            </a:r>
          </a:p>
          <a:p>
            <a:pPr lvl="0" eaLnBrk="0" fontAlgn="base" hangingPunct="0">
              <a:spcBef>
                <a:spcPct val="0"/>
              </a:spcBef>
              <a:spcAft>
                <a:spcPct val="0"/>
              </a:spcAft>
              <a:tabLst>
                <a:tab pos="450850" algn="l"/>
              </a:tabLst>
            </a:pPr>
            <a:endParaRPr lang="fr-FR" dirty="0" smtClean="0"/>
          </a:p>
          <a:p>
            <a:pPr lvl="0" eaLnBrk="0" fontAlgn="base" hangingPunct="0">
              <a:spcBef>
                <a:spcPct val="0"/>
              </a:spcBef>
              <a:spcAft>
                <a:spcPct val="0"/>
              </a:spcAft>
              <a:tabLst>
                <a:tab pos="450850" algn="l"/>
              </a:tabLst>
            </a:pPr>
            <a:r>
              <a:rPr lang="fr-FR" sz="1400" b="1" dirty="0" smtClean="0">
                <a:solidFill>
                  <a:srgbClr val="000000"/>
                </a:solidFill>
                <a:latin typeface="Times New Roman" pitchFamily="18" charset="0"/>
                <a:ea typeface="Times New Roman" pitchFamily="18" charset="0"/>
                <a:cs typeface="Times New Roman" pitchFamily="18" charset="0"/>
              </a:rPr>
              <a:t>                       A  - </a:t>
            </a:r>
            <a:r>
              <a:rPr lang="fr-FR" sz="1400" b="1" u="sng" dirty="0" smtClean="0">
                <a:solidFill>
                  <a:srgbClr val="000000"/>
                </a:solidFill>
                <a:latin typeface="Times New Roman" pitchFamily="18" charset="0"/>
                <a:ea typeface="Times New Roman" pitchFamily="18" charset="0"/>
                <a:cs typeface="Times New Roman" pitchFamily="18" charset="0"/>
              </a:rPr>
              <a:t>Modification des statuts</a:t>
            </a:r>
          </a:p>
          <a:p>
            <a:pPr lvl="0" eaLnBrk="0" fontAlgn="base" hangingPunct="0">
              <a:spcBef>
                <a:spcPct val="0"/>
              </a:spcBef>
              <a:spcAft>
                <a:spcPct val="0"/>
              </a:spcAft>
              <a:tabLst>
                <a:tab pos="450850"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450850" algn="l"/>
              </a:tabLst>
            </a:pPr>
            <a:r>
              <a:rPr lang="fr-FR" sz="1400" dirty="0" smtClean="0">
                <a:solidFill>
                  <a:srgbClr val="000000"/>
                </a:solidFill>
                <a:latin typeface="Times New Roman" pitchFamily="18" charset="0"/>
                <a:ea typeface="Times New Roman" pitchFamily="18" charset="0"/>
                <a:cs typeface="Times New Roman" pitchFamily="18" charset="0"/>
              </a:rPr>
              <a:t>Elles interviennent lors des AG extraordinaires. Les conditions de modification des statuts varient selon le type de société.</a:t>
            </a:r>
          </a:p>
          <a:p>
            <a:pPr lvl="0" eaLnBrk="0" fontAlgn="base" hangingPunct="0">
              <a:spcBef>
                <a:spcPct val="0"/>
              </a:spcBef>
              <a:spcAft>
                <a:spcPct val="0"/>
              </a:spcAft>
              <a:tabLst>
                <a:tab pos="450850"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450850" algn="l"/>
              </a:tabLst>
            </a:pPr>
            <a:r>
              <a:rPr lang="fr-FR" sz="1400" b="1" dirty="0" smtClean="0">
                <a:solidFill>
                  <a:srgbClr val="000000"/>
                </a:solidFill>
                <a:latin typeface="Times New Roman" pitchFamily="18" charset="0"/>
                <a:ea typeface="Times New Roman" pitchFamily="18" charset="0"/>
                <a:cs typeface="Times New Roman" pitchFamily="18" charset="0"/>
              </a:rPr>
              <a:t> 		 B </a:t>
            </a:r>
            <a:r>
              <a:rPr lang="fr-FR" sz="1400" b="1" u="sng" dirty="0" smtClean="0">
                <a:solidFill>
                  <a:srgbClr val="000000"/>
                </a:solidFill>
                <a:latin typeface="Times New Roman" pitchFamily="18" charset="0"/>
                <a:ea typeface="Times New Roman" pitchFamily="18" charset="0"/>
                <a:cs typeface="Times New Roman" pitchFamily="18" charset="0"/>
              </a:rPr>
              <a:t>-Transmission des droits sociaux</a:t>
            </a:r>
          </a:p>
          <a:p>
            <a:pPr lvl="0" eaLnBrk="0" fontAlgn="base" hangingPunct="0">
              <a:spcBef>
                <a:spcPct val="0"/>
              </a:spcBef>
              <a:spcAft>
                <a:spcPct val="0"/>
              </a:spcAft>
              <a:tabLst>
                <a:tab pos="450850"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450850" algn="l"/>
              </a:tabLst>
            </a:pPr>
            <a:r>
              <a:rPr lang="fr-FR" sz="1400" dirty="0" smtClean="0">
                <a:solidFill>
                  <a:srgbClr val="000000"/>
                </a:solidFill>
                <a:latin typeface="Times New Roman" pitchFamily="18" charset="0"/>
                <a:ea typeface="Times New Roman" pitchFamily="18" charset="0"/>
                <a:cs typeface="Times New Roman" pitchFamily="18" charset="0"/>
              </a:rPr>
              <a:t>II s'agit des changements portant sur les droits détenus par les associés. Dans les sociétés par actions, les droits sociaux (les actions) sont négociables et donc librement transmissibles.</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450850" algn="l"/>
              </a:tabLst>
            </a:pPr>
            <a:r>
              <a:rPr lang="fr-FR" sz="1400" dirty="0" smtClean="0">
                <a:solidFill>
                  <a:srgbClr val="000000"/>
                </a:solidFill>
                <a:latin typeface="Times New Roman" pitchFamily="18" charset="0"/>
                <a:ea typeface="Times New Roman" pitchFamily="18" charset="0"/>
                <a:cs typeface="Times New Roman" pitchFamily="18" charset="0"/>
              </a:rPr>
              <a:t>	</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450850" algn="l"/>
              </a:tabLst>
            </a:pPr>
            <a:r>
              <a:rPr lang="fr-FR" sz="1400" dirty="0" smtClean="0">
                <a:solidFill>
                  <a:srgbClr val="000000"/>
                </a:solidFill>
                <a:latin typeface="Times New Roman" pitchFamily="18" charset="0"/>
                <a:ea typeface="Times New Roman" pitchFamily="18" charset="0"/>
                <a:cs typeface="Times New Roman" pitchFamily="18" charset="0"/>
              </a:rPr>
              <a:t>Dans les autres sociétés, la transmission des droits sociaux est soumise à des</a:t>
            </a:r>
            <a:r>
              <a:rPr lang="fr-FR" sz="1400" dirty="0" smtClean="0">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conditions strictes.</a:t>
            </a:r>
          </a:p>
          <a:p>
            <a:pPr lvl="0" eaLnBrk="0" fontAlgn="base" hangingPunct="0">
              <a:spcBef>
                <a:spcPct val="0"/>
              </a:spcBef>
              <a:spcAft>
                <a:spcPct val="0"/>
              </a:spcAft>
              <a:tabLst>
                <a:tab pos="450850"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450850" algn="l"/>
              </a:tabLst>
            </a:pPr>
            <a:r>
              <a:rPr lang="fr-FR" sz="1400" b="1" dirty="0" smtClean="0">
                <a:solidFill>
                  <a:srgbClr val="000000"/>
                </a:solidFill>
                <a:latin typeface="Times New Roman" pitchFamily="18" charset="0"/>
                <a:ea typeface="Times New Roman" pitchFamily="18" charset="0"/>
                <a:cs typeface="Times New Roman" pitchFamily="18" charset="0"/>
              </a:rPr>
              <a:t>		</a:t>
            </a: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Espace réservé du numéro de diapositive 2"/>
          <p:cNvSpPr>
            <a:spLocks noGrp="1"/>
          </p:cNvSpPr>
          <p:nvPr>
            <p:ph type="sldNum" sz="quarter" idx="12"/>
          </p:nvPr>
        </p:nvSpPr>
        <p:spPr>
          <a:xfrm>
            <a:off x="8458200" y="6215082"/>
            <a:ext cx="685800" cy="506393"/>
          </a:xfrm>
          <a:prstGeom prst="rect">
            <a:avLst/>
          </a:prstGeom>
        </p:spPr>
        <p:txBody>
          <a:bodyPr>
            <a:normAutofit/>
          </a:bodyPr>
          <a:lstStyle/>
          <a:p>
            <a:fld id="{7685FF2F-6005-4205-ACF1-907C3FB12482}" type="slidenum">
              <a:rPr lang="fr-FR" sz="2000" smtClean="0">
                <a:solidFill>
                  <a:schemeClr val="tx1"/>
                </a:solidFill>
                <a:latin typeface="Arial Black" pitchFamily="34" charset="0"/>
              </a:rPr>
              <a:pPr/>
              <a:t>12</a:t>
            </a:fld>
            <a:endParaRPr lang="fr-FR" sz="2000" dirty="0">
              <a:solidFill>
                <a:schemeClr val="tx1"/>
              </a:solidFill>
              <a:latin typeface="Arial Black" pitchFamily="34" charset="0"/>
            </a:endParaRPr>
          </a:p>
        </p:txBody>
      </p:sp>
      <p:pic>
        <p:nvPicPr>
          <p:cNvPr id="4" name="Image 3"/>
          <p:cNvPicPr/>
          <p:nvPr/>
        </p:nvPicPr>
        <p:blipFill>
          <a:blip r:embed="rId2" cstate="print"/>
          <a:srcRect l="41190" r="15959" b="84766"/>
          <a:stretch>
            <a:fillRect/>
          </a:stretch>
        </p:blipFill>
        <p:spPr bwMode="auto">
          <a:xfrm>
            <a:off x="7929586" y="0"/>
            <a:ext cx="1214414" cy="357166"/>
          </a:xfrm>
          <a:prstGeom prst="rect">
            <a:avLst/>
          </a:prstGeom>
          <a:noFill/>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10400" y="6492875"/>
            <a:ext cx="2133600" cy="365125"/>
          </a:xfrm>
          <a:prstGeom prst="rect">
            <a:avLst/>
          </a:prstGeom>
        </p:spPr>
        <p:txBody>
          <a:bodyPr>
            <a:normAutofit fontScale="92500" lnSpcReduction="10000"/>
          </a:bodyPr>
          <a:lstStyle/>
          <a:p>
            <a:fld id="{7685FF2F-6005-4205-ACF1-907C3FB12482}" type="slidenum">
              <a:rPr lang="fr-FR" sz="2000" smtClean="0">
                <a:solidFill>
                  <a:schemeClr val="tx1"/>
                </a:solidFill>
                <a:latin typeface="Arial Black" pitchFamily="34" charset="0"/>
              </a:rPr>
              <a:pPr/>
              <a:t>13</a:t>
            </a:fld>
            <a:endParaRPr lang="fr-FR" sz="2000" dirty="0">
              <a:solidFill>
                <a:schemeClr val="tx1"/>
              </a:solidFill>
              <a:latin typeface="Arial Black" pitchFamily="34" charset="0"/>
            </a:endParaRPr>
          </a:p>
        </p:txBody>
      </p:sp>
      <p:sp>
        <p:nvSpPr>
          <p:cNvPr id="4" name="Rectangle 3"/>
          <p:cNvSpPr/>
          <p:nvPr/>
        </p:nvSpPr>
        <p:spPr>
          <a:xfrm>
            <a:off x="357158" y="-1"/>
            <a:ext cx="8143932" cy="7201972"/>
          </a:xfrm>
          <a:prstGeom prst="rect">
            <a:avLst/>
          </a:prstGeom>
        </p:spPr>
        <p:txBody>
          <a:bodyPr wrap="square">
            <a:spAutoFit/>
          </a:bodyPr>
          <a:lstStyle/>
          <a:p>
            <a:pPr lvl="0" indent="457200"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450850" algn="l"/>
              </a:tabLst>
            </a:pPr>
            <a:r>
              <a:rPr lang="fr-FR" sz="1400" b="1" dirty="0" smtClean="0">
                <a:solidFill>
                  <a:srgbClr val="000000"/>
                </a:solidFill>
                <a:latin typeface="Times New Roman" pitchFamily="18" charset="0"/>
                <a:ea typeface="Times New Roman" pitchFamily="18" charset="0"/>
                <a:cs typeface="Times New Roman" pitchFamily="18" charset="0"/>
              </a:rPr>
              <a:t>                                             C -  </a:t>
            </a:r>
            <a:r>
              <a:rPr lang="fr-FR" sz="1400" b="1" u="sng" dirty="0" smtClean="0">
                <a:solidFill>
                  <a:srgbClr val="000000"/>
                </a:solidFill>
                <a:latin typeface="Times New Roman" pitchFamily="18" charset="0"/>
                <a:ea typeface="Times New Roman" pitchFamily="18" charset="0"/>
                <a:cs typeface="Times New Roman" pitchFamily="18" charset="0"/>
              </a:rPr>
              <a:t>L'affectation des résultats</a:t>
            </a:r>
          </a:p>
          <a:p>
            <a:pPr lvl="0" eaLnBrk="0" fontAlgn="base" hangingPunct="0">
              <a:spcBef>
                <a:spcPct val="0"/>
              </a:spcBef>
              <a:spcAft>
                <a:spcPct val="0"/>
              </a:spcAft>
              <a:tabLst>
                <a:tab pos="450850"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450850" algn="l"/>
              </a:tabLst>
            </a:pPr>
            <a:r>
              <a:rPr lang="fr-FR" sz="1400" dirty="0" smtClean="0">
                <a:solidFill>
                  <a:srgbClr val="000000"/>
                </a:solidFill>
                <a:latin typeface="Times New Roman" pitchFamily="18" charset="0"/>
                <a:ea typeface="Times New Roman" pitchFamily="18" charset="0"/>
                <a:cs typeface="Times New Roman" pitchFamily="18" charset="0"/>
              </a:rPr>
              <a:t>Les associés décident du sort des résultats après les états financiers. Ainsi, en cas de bénéfices, les associés peuvent décider de sa distribution ou de sa mise en réserve.</a:t>
            </a:r>
          </a:p>
          <a:p>
            <a:pPr lvl="0" eaLnBrk="0" fontAlgn="base" hangingPunct="0">
              <a:spcBef>
                <a:spcPct val="0"/>
              </a:spcBef>
              <a:spcAft>
                <a:spcPct val="0"/>
              </a:spcAft>
              <a:tabLst>
                <a:tab pos="450850"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450850" algn="l"/>
              </a:tabLst>
            </a:pPr>
            <a:r>
              <a:rPr lang="fr-FR" sz="1400" b="1" dirty="0" smtClean="0">
                <a:solidFill>
                  <a:srgbClr val="000000"/>
                </a:solidFill>
                <a:latin typeface="Times New Roman" pitchFamily="18" charset="0"/>
                <a:ea typeface="Times New Roman" pitchFamily="18" charset="0"/>
                <a:cs typeface="Times New Roman" pitchFamily="18" charset="0"/>
              </a:rPr>
              <a:t>		                        D -</a:t>
            </a:r>
            <a:r>
              <a:rPr lang="fr-FR" sz="1400" b="1" u="sng" dirty="0" smtClean="0">
                <a:solidFill>
                  <a:srgbClr val="000000"/>
                </a:solidFill>
                <a:latin typeface="Times New Roman" pitchFamily="18" charset="0"/>
                <a:ea typeface="Times New Roman" pitchFamily="18" charset="0"/>
                <a:cs typeface="Times New Roman" pitchFamily="18" charset="0"/>
              </a:rPr>
              <a:t> Les charges fiscales</a:t>
            </a:r>
          </a:p>
          <a:p>
            <a:pPr lvl="0" eaLnBrk="0" fontAlgn="base" hangingPunct="0">
              <a:spcBef>
                <a:spcPct val="0"/>
              </a:spcBef>
              <a:spcAft>
                <a:spcPct val="0"/>
              </a:spcAft>
              <a:tabLst>
                <a:tab pos="450850"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450850" algn="l"/>
              </a:tabLst>
            </a:pPr>
            <a:r>
              <a:rPr lang="fr-FR" sz="1400" dirty="0" smtClean="0">
                <a:solidFill>
                  <a:srgbClr val="000000"/>
                </a:solidFill>
                <a:latin typeface="Times New Roman" pitchFamily="18" charset="0"/>
                <a:ea typeface="Times New Roman" pitchFamily="18" charset="0"/>
                <a:cs typeface="Times New Roman" pitchFamily="18" charset="0"/>
              </a:rPr>
              <a:t>En cours d'exercice, doivent être payés la taxe sur la valeur ajoutée, l'impôt sur les bénéfices industriels et commerciaux, l'impôt sur le revenu des mobilières (en cas de distribution de bénéfices) outre les droits d'enregistrement acquittés lors de la constitution de la société.</a:t>
            </a:r>
          </a:p>
          <a:p>
            <a:pPr lvl="0" eaLnBrk="0" fontAlgn="base" hangingPunct="0">
              <a:spcBef>
                <a:spcPct val="0"/>
              </a:spcBef>
              <a:spcAft>
                <a:spcPct val="0"/>
              </a:spcAft>
              <a:tabLst>
                <a:tab pos="450850"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450850" algn="l"/>
              </a:tabLst>
            </a:pPr>
            <a:r>
              <a:rPr lang="fr-FR" sz="1400" b="1" dirty="0" smtClean="0">
                <a:solidFill>
                  <a:srgbClr val="000000"/>
                </a:solidFill>
                <a:latin typeface="Times New Roman" pitchFamily="18" charset="0"/>
                <a:ea typeface="Times New Roman" pitchFamily="18" charset="0"/>
                <a:cs typeface="Times New Roman" pitchFamily="18" charset="0"/>
              </a:rPr>
              <a:t>               III - LA DISSOLUTION DES SOCIETES COMMERCIALES</a:t>
            </a:r>
          </a:p>
          <a:p>
            <a:pPr lvl="0" eaLnBrk="0" fontAlgn="base" hangingPunct="0">
              <a:spcBef>
                <a:spcPct val="0"/>
              </a:spcBef>
              <a:spcAft>
                <a:spcPct val="0"/>
              </a:spcAft>
              <a:tabLst>
                <a:tab pos="450850"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450850" algn="l"/>
              </a:tabLst>
            </a:pPr>
            <a:r>
              <a:rPr lang="fr-FR" sz="1400" dirty="0" smtClean="0">
                <a:solidFill>
                  <a:srgbClr val="000000"/>
                </a:solidFill>
                <a:latin typeface="Times New Roman" pitchFamily="18" charset="0"/>
                <a:ea typeface="Times New Roman" pitchFamily="18" charset="0"/>
                <a:cs typeface="Times New Roman" pitchFamily="18" charset="0"/>
              </a:rPr>
              <a:t>	Plusieurs raisons peuvent expliquer la dissolution d'une société. Celle-ci n'est</a:t>
            </a:r>
            <a:r>
              <a:rPr lang="fr-FR" sz="1400" dirty="0" smtClean="0">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pas sans conséquence.</a:t>
            </a:r>
          </a:p>
          <a:p>
            <a:pPr lvl="0" eaLnBrk="0" fontAlgn="base" hangingPunct="0">
              <a:spcBef>
                <a:spcPct val="0"/>
              </a:spcBef>
              <a:spcAft>
                <a:spcPct val="0"/>
              </a:spcAft>
              <a:tabLst>
                <a:tab pos="450850" algn="l"/>
              </a:tabLst>
            </a:pPr>
            <a:endParaRPr lang="fr-FR" sz="1400" dirty="0" smtClean="0">
              <a:latin typeface="Times New Roman" pitchFamily="18" charset="0"/>
              <a:cs typeface="Times New Roman" pitchFamily="18" charset="0"/>
            </a:endParaRPr>
          </a:p>
          <a:p>
            <a:pPr lvl="0" indent="457200" fontAlgn="base">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 - </a:t>
            </a:r>
            <a:r>
              <a:rPr lang="fr-FR" sz="1400" b="1" u="sng" dirty="0" smtClean="0">
                <a:solidFill>
                  <a:srgbClr val="000000"/>
                </a:solidFill>
                <a:latin typeface="Times New Roman" pitchFamily="18" charset="0"/>
                <a:ea typeface="Times New Roman" pitchFamily="18" charset="0"/>
                <a:cs typeface="Times New Roman" pitchFamily="18" charset="0"/>
              </a:rPr>
              <a:t>Les causes de dissolution de la société</a:t>
            </a:r>
          </a:p>
          <a:p>
            <a:pPr lvl="0" indent="457200" fontAlgn="base">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1 - La dissolution légale</a:t>
            </a:r>
          </a:p>
          <a:p>
            <a:pPr lvl="0" indent="457200" eaLnBrk="0" fontAlgn="base" hangingPunct="0">
              <a:spcBef>
                <a:spcPct val="0"/>
              </a:spcBef>
              <a:spcAft>
                <a:spcPct val="0"/>
              </a:spcAft>
              <a:tabLst>
                <a:tab pos="1711325" algn="l"/>
              </a:tabLst>
            </a:pPr>
            <a:endParaRPr lang="fr-FR" sz="1400" b="1" dirty="0" smtClean="0">
              <a:solidFill>
                <a:srgbClr val="000000"/>
              </a:solidFill>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Elle  diffère selon le type de société.</a:t>
            </a: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buFont typeface="Arial" pitchFamily="34" charset="0"/>
              <a:buChar char="•"/>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Dans les sociétés de personnes, la réduction du nombre d'associés, l'incapacité, le décès, la faillite d'un associé peut dissoudre la société. Dans les sociétés par actions, la réduction du capital social est une cause de dissolution. La dissolution légale peut résulter de l'annulation de la société ou d'une décision de justice.</a:t>
            </a:r>
          </a:p>
          <a:p>
            <a:pPr lvl="0" indent="457200" eaLnBrk="0" fontAlgn="base" hangingPunct="0">
              <a:spcBef>
                <a:spcPct val="0"/>
              </a:spcBef>
              <a:spcAft>
                <a:spcPct val="0"/>
              </a:spcAft>
              <a:buFont typeface="Arial" pitchFamily="34" charset="0"/>
              <a:buChar char="•"/>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2 - La dissolution statutaire</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Les causes de dissolution sont prévues par les statuts. Ainsi, par exemple à l'arrivée du terme ou l'épuisement de l'objet prévu dans les statuts, la société est dissoute. Cependant, les associés peuvent décider de sa prorogation.</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endParaRPr lang="fr-FR" sz="1400" dirty="0" smtClean="0">
              <a:latin typeface="Times New Roman" pitchFamily="18" charset="0"/>
              <a:cs typeface="Times New Roman" pitchFamily="18" charset="0"/>
            </a:endParaRPr>
          </a:p>
        </p:txBody>
      </p:sp>
      <p:pic>
        <p:nvPicPr>
          <p:cNvPr id="5" name="Image 4"/>
          <p:cNvPicPr/>
          <p:nvPr/>
        </p:nvPicPr>
        <p:blipFill>
          <a:blip r:embed="rId2"/>
          <a:srcRect l="41190" r="15959" b="84766"/>
          <a:stretch>
            <a:fillRect/>
          </a:stretch>
        </p:blipFill>
        <p:spPr bwMode="auto">
          <a:xfrm>
            <a:off x="8072462" y="0"/>
            <a:ext cx="1071538" cy="428604"/>
          </a:xfrm>
          <a:prstGeom prst="rect">
            <a:avLst/>
          </a:prstGeom>
          <a:noFill/>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429652" y="6286520"/>
            <a:ext cx="512638" cy="365125"/>
          </a:xfrm>
        </p:spPr>
        <p:txBody>
          <a:bodyPr/>
          <a:lstStyle/>
          <a:p>
            <a:fld id="{B13333A4-2EF1-4B79-B68C-AB20E66B4822}" type="slidenum">
              <a:rPr lang="en-US" sz="1600" b="1" smtClean="0">
                <a:solidFill>
                  <a:schemeClr val="tx1"/>
                </a:solidFill>
                <a:latin typeface="Arial Black" pitchFamily="34" charset="0"/>
              </a:rPr>
              <a:pPr/>
              <a:t>14</a:t>
            </a:fld>
            <a:endParaRPr lang="en-US" sz="1600" b="1" dirty="0">
              <a:solidFill>
                <a:schemeClr val="tx1"/>
              </a:solidFill>
              <a:latin typeface="Arial Black" pitchFamily="34" charset="0"/>
            </a:endParaRPr>
          </a:p>
        </p:txBody>
      </p:sp>
      <p:sp>
        <p:nvSpPr>
          <p:cNvPr id="3" name="Rectangle 2"/>
          <p:cNvSpPr/>
          <p:nvPr/>
        </p:nvSpPr>
        <p:spPr>
          <a:xfrm>
            <a:off x="642910" y="142852"/>
            <a:ext cx="7643866" cy="6340197"/>
          </a:xfrm>
          <a:prstGeom prst="rect">
            <a:avLst/>
          </a:prstGeom>
        </p:spPr>
        <p:txBody>
          <a:bodyPr wrap="square">
            <a:spAutoFit/>
          </a:bodyPr>
          <a:lstStyle/>
          <a:p>
            <a:pPr lvl="0" indent="45720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3 - La dissolution volontaire</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Les associés peuvent toujours décider de la dissolution anticipée de la société.</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4  - La dissolution judiciaire</a:t>
            </a:r>
          </a:p>
          <a:p>
            <a:pPr lvl="0" indent="457200" eaLnBrk="0" fontAlgn="base" hangingPunct="0">
              <a:spcBef>
                <a:spcPct val="0"/>
              </a:spcBef>
              <a:spcAft>
                <a:spcPct val="0"/>
              </a:spcAft>
              <a:tabLst>
                <a:tab pos="1711325" algn="l"/>
              </a:tabLst>
            </a:pPr>
            <a:endParaRPr lang="fr-FR" sz="1400" b="1" dirty="0" smtClean="0">
              <a:solidFill>
                <a:srgbClr val="000000"/>
              </a:solidFill>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Cette dissolution intervient pour justes motifs à la demande d'un associé :</a:t>
            </a:r>
            <a:endParaRPr lang="fr-FR" sz="1400" dirty="0" smtClean="0">
              <a:latin typeface="Times New Roman" pitchFamily="18" charset="0"/>
              <a:cs typeface="Times New Roman" pitchFamily="18" charset="0"/>
            </a:endParaRPr>
          </a:p>
          <a:p>
            <a:pPr lvl="2" indent="457200" eaLnBrk="0" fontAlgn="base" hangingPunct="0">
              <a:spcBef>
                <a:spcPct val="0"/>
              </a:spcBef>
              <a:spcAft>
                <a:spcPct val="0"/>
              </a:spcAft>
              <a:buFont typeface="Wingdings" pitchFamily="2" charset="2"/>
              <a:buChar char="ü"/>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en cas d'inexécution par un associé de ses obligations ;</a:t>
            </a:r>
            <a:endParaRPr lang="fr-FR" sz="1400" b="1" dirty="0" smtClean="0">
              <a:solidFill>
                <a:schemeClr val="accent1">
                  <a:lumMod val="75000"/>
                </a:schemeClr>
              </a:solidFill>
              <a:latin typeface="Times New Roman" pitchFamily="18" charset="0"/>
              <a:cs typeface="Times New Roman" pitchFamily="18" charset="0"/>
            </a:endParaRPr>
          </a:p>
          <a:p>
            <a:pPr lvl="2" indent="457200" eaLnBrk="0" fontAlgn="base" hangingPunct="0">
              <a:spcBef>
                <a:spcPct val="0"/>
              </a:spcBef>
              <a:spcAft>
                <a:spcPct val="0"/>
              </a:spcAft>
              <a:buFont typeface="Wingdings" pitchFamily="2" charset="2"/>
              <a:buChar char="ü"/>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en cas de mésintelligence entre associés empêchant le fonctionnement normal de la société.</a:t>
            </a:r>
            <a:br>
              <a:rPr lang="fr-FR" sz="1400" b="1" dirty="0" smtClean="0">
                <a:solidFill>
                  <a:schemeClr val="accent1">
                    <a:lumMod val="75000"/>
                  </a:schemeClr>
                </a:solidFill>
                <a:latin typeface="Times New Roman" pitchFamily="18" charset="0"/>
                <a:ea typeface="Times New Roman" pitchFamily="18" charset="0"/>
                <a:cs typeface="Times New Roman" pitchFamily="18" charset="0"/>
              </a:rPr>
            </a:br>
            <a:endParaRPr lang="fr-FR" sz="1400" b="1" dirty="0" smtClean="0">
              <a:solidFill>
                <a:schemeClr val="accent1">
                  <a:lumMod val="75000"/>
                </a:schemeClr>
              </a:solidFill>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B -</a:t>
            </a:r>
            <a:r>
              <a:rPr lang="fr-FR" sz="1400" b="1" u="sng" dirty="0" smtClean="0">
                <a:solidFill>
                  <a:srgbClr val="000000"/>
                </a:solidFill>
                <a:latin typeface="Times New Roman" pitchFamily="18" charset="0"/>
                <a:ea typeface="Times New Roman" pitchFamily="18" charset="0"/>
                <a:cs typeface="Times New Roman" pitchFamily="18" charset="0"/>
              </a:rPr>
              <a:t> Les effets de la dissolution</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dissolution doit faire l'objet d'un avis de publication dans un journal d'annonces légales. Les effets de la dissolution varient selon le type de sociétés :</a:t>
            </a: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1 - Les sociétés pluripersonnelles (plusieurs associés)</a:t>
            </a:r>
          </a:p>
          <a:p>
            <a:pPr lvl="0" indent="457200"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dissolution entraîne de plein droit la liquidation de la société. La liquidation est l'ensemble des opérations qui vont permettre, non seulement, de régler les affaires en cours mais également de réaliser l'actif en vue d'apurer le passif.</a:t>
            </a:r>
          </a:p>
          <a:p>
            <a:pPr lvl="0" indent="457200" eaLnBrk="0" fontAlgn="base" hangingPunct="0">
              <a:spcBef>
                <a:spcPct val="0"/>
              </a:spcBef>
              <a:spcAft>
                <a:spcPct val="0"/>
              </a:spcAft>
              <a:tabLst>
                <a:tab pos="1711325" algn="l"/>
              </a:tabLst>
            </a:pPr>
            <a:r>
              <a:rPr lang="fr-FR" sz="1400" dirty="0" smtClean="0">
                <a:latin typeface="Times New Roman" pitchFamily="18" charset="0"/>
                <a:cs typeface="Times New Roman" pitchFamily="18" charset="0"/>
              </a:rPr>
              <a:t>Ainsi si l'actif &gt; passif, il y a partage entre les associés du boni de liquidation. Si l'actif &lt; passif, les dettes seront supportées par les associés</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r>
              <a:rPr lang="fr-FR" sz="1400" b="1" dirty="0" smtClean="0">
                <a:latin typeface="Times New Roman" pitchFamily="18" charset="0"/>
                <a:cs typeface="Times New Roman" pitchFamily="18" charset="0"/>
              </a:rPr>
              <a:t>                                            2</a:t>
            </a:r>
            <a:r>
              <a:rPr lang="fr-FR" sz="1400" dirty="0" smtClean="0">
                <a:latin typeface="Times New Roman" pitchFamily="18" charset="0"/>
                <a:cs typeface="Times New Roman" pitchFamily="18" charset="0"/>
              </a:rPr>
              <a:t> </a:t>
            </a:r>
            <a:r>
              <a:rPr lang="fr-FR" sz="1400" b="1" dirty="0" smtClean="0">
                <a:latin typeface="Times New Roman" pitchFamily="18" charset="0"/>
                <a:cs typeface="Times New Roman" pitchFamily="18" charset="0"/>
              </a:rPr>
              <a:t>- Les sociétés unipersonnelles (un seul associé)</a:t>
            </a:r>
          </a:p>
          <a:p>
            <a:endParaRPr lang="fr-FR" sz="1400" dirty="0" smtClean="0">
              <a:latin typeface="Times New Roman" pitchFamily="18" charset="0"/>
              <a:cs typeface="Times New Roman" pitchFamily="18" charset="0"/>
            </a:endParaRPr>
          </a:p>
          <a:p>
            <a:r>
              <a:rPr lang="fr-FR" sz="1400" dirty="0" smtClean="0">
                <a:latin typeface="Times New Roman" pitchFamily="18" charset="0"/>
                <a:cs typeface="Times New Roman" pitchFamily="18" charset="0"/>
              </a:rPr>
              <a:t>En cas de dissolution, il y a transmission universelle du patrimoine de la société à l'associé unique après avoir désintéressé les créanciers s'ils en existent.</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p:txBody>
      </p:sp>
      <p:pic>
        <p:nvPicPr>
          <p:cNvPr id="4" name="Image 3"/>
          <p:cNvPicPr/>
          <p:nvPr/>
        </p:nvPicPr>
        <p:blipFill>
          <a:blip r:embed="rId2"/>
          <a:srcRect l="41190" r="15959" b="84766"/>
          <a:stretch>
            <a:fillRect/>
          </a:stretch>
        </p:blipFill>
        <p:spPr bwMode="auto">
          <a:xfrm>
            <a:off x="8072462" y="0"/>
            <a:ext cx="1071538" cy="428604"/>
          </a:xfrm>
          <a:prstGeom prst="rect">
            <a:avLst/>
          </a:prstGeom>
          <a:noFill/>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429652" y="6143644"/>
            <a:ext cx="512638" cy="365125"/>
          </a:xfrm>
        </p:spPr>
        <p:txBody>
          <a:bodyPr/>
          <a:lstStyle/>
          <a:p>
            <a:fld id="{B13333A4-2EF1-4B79-B68C-AB20E66B4822}" type="slidenum">
              <a:rPr lang="en-US" sz="1800" b="1" smtClean="0">
                <a:solidFill>
                  <a:schemeClr val="tx1"/>
                </a:solidFill>
              </a:rPr>
              <a:pPr/>
              <a:t>15</a:t>
            </a:fld>
            <a:endParaRPr lang="en-US" sz="1800" b="1" dirty="0">
              <a:solidFill>
                <a:schemeClr val="tx1"/>
              </a:solidFill>
            </a:endParaRPr>
          </a:p>
        </p:txBody>
      </p:sp>
      <p:pic>
        <p:nvPicPr>
          <p:cNvPr id="3" name="Image 2"/>
          <p:cNvPicPr/>
          <p:nvPr/>
        </p:nvPicPr>
        <p:blipFill>
          <a:blip r:embed="rId2"/>
          <a:srcRect l="41190" r="15959" b="84766"/>
          <a:stretch>
            <a:fillRect/>
          </a:stretch>
        </p:blipFill>
        <p:spPr bwMode="auto">
          <a:xfrm>
            <a:off x="8072462" y="0"/>
            <a:ext cx="1071538" cy="571480"/>
          </a:xfrm>
          <a:prstGeom prst="rect">
            <a:avLst/>
          </a:prstGeom>
          <a:noFill/>
        </p:spPr>
      </p:pic>
      <p:sp>
        <p:nvSpPr>
          <p:cNvPr id="4" name="Titre 3"/>
          <p:cNvSpPr txBox="1">
            <a:spLocks/>
          </p:cNvSpPr>
          <p:nvPr/>
        </p:nvSpPr>
        <p:spPr>
          <a:xfrm>
            <a:off x="285720" y="1785926"/>
            <a:ext cx="8358246" cy="2857520"/>
          </a:xfrm>
          <a:prstGeom prst="roundRect">
            <a:avLst/>
          </a:prstGeom>
        </p:spPr>
        <p:style>
          <a:lnRef idx="2">
            <a:schemeClr val="accent3"/>
          </a:lnRef>
          <a:fillRef idx="1">
            <a:schemeClr val="lt1"/>
          </a:fillRef>
          <a:effectRef idx="0">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fr-FR" sz="36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CHAPITRE</a:t>
            </a:r>
            <a:r>
              <a:rPr kumimoji="0" lang="fr-FR" sz="3600" b="1" i="0" u="sng"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 II </a:t>
            </a:r>
            <a:r>
              <a:rPr kumimoji="0" lang="fr-FR" sz="36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spcBef>
                <a:spcPct val="0"/>
              </a:spcBef>
              <a:spcAft>
                <a:spcPts val="0"/>
              </a:spcAft>
              <a:buClrTx/>
              <a:buSzTx/>
              <a:buFontTx/>
              <a:buNone/>
              <a:tabLst/>
              <a:defRPr/>
            </a:pPr>
            <a:r>
              <a:rPr kumimoji="0" lang="fr-FR" sz="44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 </a:t>
            </a:r>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REGLES SPECIFIQUES A CHAQUE  TYPE DE SOCIETE </a:t>
            </a:r>
            <a:r>
              <a:rPr kumimoji="0" lang="fr-FR" sz="4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 </a:t>
            </a:r>
            <a:endParaRPr kumimoji="0" lang="fr-FR" sz="44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ea typeface="+mn-ea"/>
              <a:cs typeface="Times New Roman" pitchFamily="18"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572528" y="6423045"/>
            <a:ext cx="571472" cy="434955"/>
          </a:xfrm>
          <a:prstGeom prst="rect">
            <a:avLst/>
          </a:prstGeom>
        </p:spPr>
        <p:txBody>
          <a:bodyPr>
            <a:normAutofit/>
          </a:bodyPr>
          <a:lstStyle/>
          <a:p>
            <a:fld id="{7685FF2F-6005-4205-ACF1-907C3FB12482}" type="slidenum">
              <a:rPr lang="fr-FR" sz="2000" b="1" smtClean="0">
                <a:solidFill>
                  <a:schemeClr val="tx1"/>
                </a:solidFill>
                <a:latin typeface="Arial Black" pitchFamily="34" charset="0"/>
              </a:rPr>
              <a:pPr/>
              <a:t>16</a:t>
            </a:fld>
            <a:endParaRPr lang="fr-FR" sz="2000" b="1" dirty="0">
              <a:solidFill>
                <a:schemeClr val="tx1"/>
              </a:solidFill>
              <a:latin typeface="Arial Black" pitchFamily="34" charset="0"/>
            </a:endParaRPr>
          </a:p>
        </p:txBody>
      </p:sp>
      <p:pic>
        <p:nvPicPr>
          <p:cNvPr id="4" name="Image 3"/>
          <p:cNvPicPr/>
          <p:nvPr/>
        </p:nvPicPr>
        <p:blipFill>
          <a:blip r:embed="rId2"/>
          <a:srcRect l="41190" r="15959" b="84766"/>
          <a:stretch>
            <a:fillRect/>
          </a:stretch>
        </p:blipFill>
        <p:spPr bwMode="auto">
          <a:xfrm>
            <a:off x="7858148" y="0"/>
            <a:ext cx="1285852" cy="500042"/>
          </a:xfrm>
          <a:prstGeom prst="rect">
            <a:avLst/>
          </a:prstGeom>
          <a:noFill/>
        </p:spPr>
      </p:pic>
      <p:sp>
        <p:nvSpPr>
          <p:cNvPr id="5" name="Rectangle 4"/>
          <p:cNvSpPr/>
          <p:nvPr/>
        </p:nvSpPr>
        <p:spPr>
          <a:xfrm>
            <a:off x="357158" y="0"/>
            <a:ext cx="7929618" cy="6771084"/>
          </a:xfrm>
          <a:prstGeom prst="rect">
            <a:avLst/>
          </a:prstGeom>
        </p:spPr>
        <p:txBody>
          <a:bodyPr wrap="square">
            <a:spAutoFit/>
          </a:bodyPr>
          <a:lstStyle/>
          <a:p>
            <a:pPr lvl="0" indent="461963" algn="just" fontAlgn="base">
              <a:spcBef>
                <a:spcPct val="0"/>
              </a:spcBef>
              <a:spcAft>
                <a:spcPct val="0"/>
              </a:spcAft>
              <a:tabLst>
                <a:tab pos="1711325" algn="l"/>
              </a:tabLst>
            </a:pPr>
            <a:endParaRPr lang="fr-FR" sz="1400" b="1" u="sng" dirty="0" smtClean="0">
              <a:solidFill>
                <a:srgbClr val="000000"/>
              </a:solidFill>
              <a:latin typeface="Times New Roman" pitchFamily="18" charset="0"/>
              <a:ea typeface="Times New Roman" pitchFamily="18" charset="0"/>
              <a:cs typeface="Times New Roman" pitchFamily="18" charset="0"/>
            </a:endParaRPr>
          </a:p>
          <a:p>
            <a:pPr lvl="0" indent="461963" algn="just" fontAlgn="base">
              <a:spcBef>
                <a:spcPct val="0"/>
              </a:spcBef>
              <a:spcAft>
                <a:spcPct val="0"/>
              </a:spcAft>
              <a:tabLst>
                <a:tab pos="1711325" algn="l"/>
              </a:tabLst>
            </a:pPr>
            <a:r>
              <a:rPr lang="fr-FR" sz="1400" b="1" u="sng" dirty="0" smtClean="0">
                <a:solidFill>
                  <a:srgbClr val="000000"/>
                </a:solidFill>
                <a:latin typeface="Times New Roman" pitchFamily="18" charset="0"/>
                <a:ea typeface="Times New Roman" pitchFamily="18" charset="0"/>
                <a:cs typeface="Times New Roman" pitchFamily="18" charset="0"/>
              </a:rPr>
              <a:t>CHAPITRE II </a:t>
            </a:r>
            <a:r>
              <a:rPr lang="fr-FR" sz="1400" b="1" dirty="0" smtClean="0">
                <a:solidFill>
                  <a:srgbClr val="000000"/>
                </a:solidFill>
                <a:latin typeface="Times New Roman" pitchFamily="18" charset="0"/>
                <a:ea typeface="Times New Roman" pitchFamily="18" charset="0"/>
                <a:cs typeface="Times New Roman" pitchFamily="18" charset="0"/>
              </a:rPr>
              <a:t>: LES REGLES SPECIFIQUES A CHAQUE TYPE DE SOCIETE</a:t>
            </a:r>
          </a:p>
          <a:p>
            <a:pPr lvl="0" indent="461963" algn="just" fontAlgn="base">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1963" algn="just"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L'acte uniforme relatif aux sociétés commerciales et aux groupements d'intérêt économique consacre les sociétés de .personnes; les sociétés de capitaux et la société en commandite simple.</a:t>
            </a:r>
          </a:p>
          <a:p>
            <a:pPr lvl="0" indent="461963" algn="just"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1963" algn="just"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p>
          <a:p>
            <a:pPr lvl="0" indent="461963" algn="just"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r>
              <a:rPr lang="fr-FR" sz="1400" b="1" u="sng" dirty="0" smtClean="0">
                <a:solidFill>
                  <a:srgbClr val="000000"/>
                </a:solidFill>
                <a:latin typeface="Times New Roman" pitchFamily="18" charset="0"/>
                <a:ea typeface="Times New Roman" pitchFamily="18" charset="0"/>
                <a:cs typeface="Times New Roman" pitchFamily="18" charset="0"/>
              </a:rPr>
              <a:t>Section I</a:t>
            </a:r>
            <a:r>
              <a:rPr lang="fr-FR" sz="1400" b="1" dirty="0" smtClean="0">
                <a:solidFill>
                  <a:srgbClr val="000000"/>
                </a:solidFill>
                <a:latin typeface="Times New Roman" pitchFamily="18" charset="0"/>
                <a:ea typeface="Times New Roman" pitchFamily="18" charset="0"/>
                <a:cs typeface="Times New Roman" pitchFamily="18" charset="0"/>
              </a:rPr>
              <a:t> : LES SOCIETES DE PERSONNES</a:t>
            </a:r>
          </a:p>
          <a:p>
            <a:pPr lvl="0" indent="461963" algn="just"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1963" algn="just"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Ce sont des sociétés dans lesquelles la considération de la personne ou l'intuitu personae est déterminante. L'entrée dans ce type de société n'est pas permise à n'importe qui, ces sociétés ne peuvent être unipersonnelles. Elles sont au nombre de quatre :</a:t>
            </a:r>
          </a:p>
          <a:p>
            <a:pPr lvl="0" indent="461963" algn="just"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1963" algn="just"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I - LA SOCIETE EN NOM COLLECTIF (SNC)</a:t>
            </a:r>
          </a:p>
          <a:p>
            <a:pPr lvl="0" indent="461963" algn="just"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1963" algn="just"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société en nom collectif est celle dans laquelle tous les associés sont commerçants et répondent indéfiniment et solidairement des dettes sociales.</a:t>
            </a:r>
            <a:endParaRPr lang="fr-FR" sz="1400" dirty="0" smtClean="0">
              <a:latin typeface="Times New Roman" pitchFamily="18" charset="0"/>
              <a:cs typeface="Times New Roman" pitchFamily="18" charset="0"/>
            </a:endParaRPr>
          </a:p>
          <a:p>
            <a:pPr lvl="0" indent="461963" algn="just"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Société de personnes par excellence, la SNC a des caractéristiques tenant à sa constitution, son fonctionnement et sa dissolution.</a:t>
            </a:r>
          </a:p>
          <a:p>
            <a:pPr lvl="0" indent="461963" algn="just"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1963" algn="just"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 - </a:t>
            </a:r>
            <a:r>
              <a:rPr lang="fr-FR" sz="1400" b="1" u="sng" dirty="0" smtClean="0">
                <a:solidFill>
                  <a:srgbClr val="000000"/>
                </a:solidFill>
                <a:latin typeface="Times New Roman" pitchFamily="18" charset="0"/>
                <a:ea typeface="Times New Roman" pitchFamily="18" charset="0"/>
                <a:cs typeface="Times New Roman" pitchFamily="18" charset="0"/>
              </a:rPr>
              <a:t>La constitution de la SNC</a:t>
            </a:r>
          </a:p>
          <a:p>
            <a:pPr lvl="0" indent="461963" algn="just"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1963" algn="just"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1- Les conditions générales de constitution</a:t>
            </a:r>
          </a:p>
          <a:p>
            <a:pPr lvl="0" indent="461963" algn="just"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1963" algn="just"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Ce sont celles exigées dans la formation de tout contrat de société, à savoir le consentement, la capacité, l'objet et la cause ainsi que les conditions de forme et de publicité.</a:t>
            </a:r>
          </a:p>
          <a:p>
            <a:pPr lvl="0" indent="461963" algn="just"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1963" algn="just"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a - Le consentement</a:t>
            </a:r>
            <a:endParaRPr lang="fr-FR" sz="1400" dirty="0" smtClean="0">
              <a:latin typeface="Times New Roman" pitchFamily="18" charset="0"/>
              <a:cs typeface="Times New Roman" pitchFamily="18" charset="0"/>
            </a:endParaRPr>
          </a:p>
          <a:p>
            <a:pPr lvl="0" indent="461963" algn="just"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SNC doit compter au moins deux associés. Le consentement doit être exempt de vices notamment l'erreur sur la personne.</a:t>
            </a:r>
            <a:endParaRPr lang="fr-FR" sz="1400" dirty="0" smtClean="0">
              <a:latin typeface="Times New Roman" pitchFamily="18" charset="0"/>
              <a:cs typeface="Times New Roman" pitchFamily="18" charset="0"/>
            </a:endParaRPr>
          </a:p>
          <a:p>
            <a:pPr lvl="0" indent="461963" algn="just"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a:t>
            </a:r>
            <a:endParaRPr lang="fr-FR" sz="1400" dirty="0" smtClean="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642910" y="0"/>
            <a:ext cx="7929618"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61963" algn="just"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a:t>
            </a:r>
          </a:p>
          <a:p>
            <a:pPr lvl="0" indent="461963" algn="just"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a:t>
            </a:r>
            <a:r>
              <a:rPr lang="fr-FR" sz="1400" i="1" dirty="0" smtClean="0">
                <a:solidFill>
                  <a:srgbClr val="000000"/>
                </a:solidFill>
                <a:latin typeface="Times New Roman" pitchFamily="18" charset="0"/>
                <a:ea typeface="Times New Roman" pitchFamily="18" charset="0"/>
                <a:cs typeface="Times New Roman" pitchFamily="18" charset="0"/>
              </a:rPr>
              <a:t>b - La capacité</a:t>
            </a:r>
            <a:endParaRPr lang="fr-FR" sz="1400" dirty="0" smtClean="0">
              <a:latin typeface="Times New Roman" pitchFamily="18" charset="0"/>
              <a:cs typeface="Times New Roman" pitchFamily="18" charset="0"/>
            </a:endParaRPr>
          </a:p>
          <a:p>
            <a:pPr lvl="0" indent="461963" algn="just"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Les associés ont tous la qualité de commerçant du seul fait de leur</a:t>
            </a:r>
            <a:r>
              <a:rPr lang="fr-FR" sz="1400" dirty="0" smtClean="0">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participation à la société en tant qu'associés. C'est pourquoi les mineurs et les</a:t>
            </a:r>
            <a:r>
              <a:rPr lang="fr-FR" sz="1400" dirty="0" smtClean="0">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interdits ne peuvent être associés dans une S.N.C.</a:t>
            </a:r>
          </a:p>
          <a:p>
            <a:pPr lvl="0" indent="461963" algn="just"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1963" algn="just"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c - </a:t>
            </a:r>
            <a:r>
              <a:rPr lang="fr-FR" sz="1400" i="1" dirty="0" smtClean="0">
                <a:solidFill>
                  <a:srgbClr val="000000"/>
                </a:solidFill>
                <a:latin typeface="Times New Roman" pitchFamily="18" charset="0"/>
                <a:ea typeface="Times New Roman" pitchFamily="18" charset="0"/>
                <a:cs typeface="Times New Roman" pitchFamily="18" charset="0"/>
              </a:rPr>
              <a:t>L'objet et la cause</a:t>
            </a:r>
            <a:endParaRPr lang="fr-FR" sz="1400" dirty="0" smtClean="0">
              <a:latin typeface="Times New Roman" pitchFamily="18" charset="0"/>
              <a:cs typeface="Times New Roman" pitchFamily="18" charset="0"/>
            </a:endParaRPr>
          </a:p>
          <a:p>
            <a:pPr lvl="0" indent="461963" algn="just"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L'objet c'est-à-dire l'activité de la société et la cause, les raisons qui sous entendent l'exercice de l'activité doivent être licites.</a:t>
            </a:r>
            <a:endParaRPr lang="fr-FR" sz="1400" dirty="0" smtClean="0">
              <a:latin typeface="Times New Roman" pitchFamily="18" charset="0"/>
              <a:cs typeface="Times New Roman" pitchFamily="18" charset="0"/>
            </a:endParaRPr>
          </a:p>
          <a:p>
            <a:pPr lvl="0" indent="447675" fontAlgn="base">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d - Les conditions de forme et de publicité</a:t>
            </a:r>
            <a:endParaRPr lang="fr-FR" sz="1400" dirty="0" smtClean="0">
              <a:latin typeface="Times New Roman" pitchFamily="18" charset="0"/>
              <a:cs typeface="Times New Roman" pitchFamily="18" charset="0"/>
            </a:endParaRPr>
          </a:p>
          <a:p>
            <a:pPr lvl="1" indent="447675"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Le contrat de société doit être constaté par écrit (les statuts).</a:t>
            </a:r>
            <a:endParaRPr lang="fr-FR" sz="1400" dirty="0" smtClean="0">
              <a:solidFill>
                <a:schemeClr val="accent1">
                  <a:lumMod val="75000"/>
                </a:schemeClr>
              </a:solidFill>
              <a:latin typeface="Times New Roman" pitchFamily="18" charset="0"/>
              <a:cs typeface="Times New Roman" pitchFamily="18" charset="0"/>
            </a:endParaRPr>
          </a:p>
          <a:p>
            <a:pPr lvl="1" indent="447675"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La société doit faire connaître son existence par la publicité dans un journal d'annonces légales. </a:t>
            </a:r>
          </a:p>
          <a:p>
            <a:pPr lvl="1" indent="447675"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Enfin, elle doit être immatriculée au registre du commerce et du crédit mobilier.</a:t>
            </a:r>
          </a:p>
          <a:p>
            <a:pPr lvl="1"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 défaut de publicité est sanctionné par.la nullité de la société et le défaut d'immatriculation pénalement.</a:t>
            </a: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e - L'interdiction des sociétés entre époux</a:t>
            </a: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Deux époux ne peuvent être associés d'une société dans laquelle ils seraient tenus des dettes .sociales indéfiniment ou solidairement. Cela risquerait de compromettre les intérêts du ménage. Cette interdiction s'applique quelque soit le régime matrimonial.</a:t>
            </a:r>
          </a:p>
          <a:p>
            <a:pPr lvl="0"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2- Les conditions spécifiques de constitution</a:t>
            </a:r>
          </a:p>
          <a:p>
            <a:pPr lvl="0"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a - La dénomination sociale</a:t>
            </a: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SNC est désignée par une dénomination sociale précédée du sigle S.N.C.</a:t>
            </a:r>
          </a:p>
          <a:p>
            <a:pPr lvl="0"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b - Les apports</a:t>
            </a: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Ils peuvent être en numéraire, en nature ou en industrie. L'apport en nature est évalué dans l'acte de société.</a:t>
            </a:r>
          </a:p>
          <a:p>
            <a:pPr lvl="0"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c - L’affectio societatis</a:t>
            </a:r>
          </a:p>
          <a:p>
            <a:pPr lvl="0"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p:txBody>
      </p:sp>
      <p:sp>
        <p:nvSpPr>
          <p:cNvPr id="3" name="Espace réservé du numéro de diapositive 2"/>
          <p:cNvSpPr>
            <a:spLocks noGrp="1"/>
          </p:cNvSpPr>
          <p:nvPr>
            <p:ph type="sldNum" sz="quarter" idx="12"/>
          </p:nvPr>
        </p:nvSpPr>
        <p:spPr>
          <a:xfrm>
            <a:off x="8458200" y="6143644"/>
            <a:ext cx="685800" cy="577831"/>
          </a:xfrm>
          <a:prstGeom prst="rect">
            <a:avLst/>
          </a:prstGeom>
        </p:spPr>
        <p:txBody>
          <a:bodyPr>
            <a:normAutofit/>
          </a:bodyPr>
          <a:lstStyle/>
          <a:p>
            <a:fld id="{7685FF2F-6005-4205-ACF1-907C3FB12482}" type="slidenum">
              <a:rPr lang="fr-FR" sz="2000" b="1" smtClean="0">
                <a:solidFill>
                  <a:schemeClr val="tx1"/>
                </a:solidFill>
                <a:latin typeface="Arial Black" pitchFamily="34" charset="0"/>
              </a:rPr>
              <a:pPr/>
              <a:t>17</a:t>
            </a:fld>
            <a:endParaRPr lang="fr-FR" b="1" dirty="0">
              <a:solidFill>
                <a:schemeClr val="tx1"/>
              </a:solidFill>
              <a:latin typeface="Arial Black" pitchFamily="34" charset="0"/>
            </a:endParaRPr>
          </a:p>
        </p:txBody>
      </p:sp>
      <p:pic>
        <p:nvPicPr>
          <p:cNvPr id="4" name="Image 3"/>
          <p:cNvPicPr/>
          <p:nvPr/>
        </p:nvPicPr>
        <p:blipFill>
          <a:blip r:embed="rId2" cstate="print"/>
          <a:srcRect l="41190" r="15959" b="84766"/>
          <a:stretch>
            <a:fillRect/>
          </a:stretch>
        </p:blipFill>
        <p:spPr bwMode="auto">
          <a:xfrm>
            <a:off x="8001024" y="0"/>
            <a:ext cx="1142976" cy="285728"/>
          </a:xfrm>
          <a:prstGeom prst="rect">
            <a:avLst/>
          </a:prstGeom>
          <a:noFill/>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501090" y="6492875"/>
            <a:ext cx="642910" cy="365125"/>
          </a:xfrm>
          <a:prstGeom prst="rect">
            <a:avLst/>
          </a:prstGeom>
        </p:spPr>
        <p:txBody>
          <a:bodyPr>
            <a:noAutofit/>
          </a:bodyPr>
          <a:lstStyle/>
          <a:p>
            <a:fld id="{7685FF2F-6005-4205-ACF1-907C3FB12482}" type="slidenum">
              <a:rPr lang="fr-FR" sz="1400" b="1" smtClean="0">
                <a:solidFill>
                  <a:schemeClr val="tx1"/>
                </a:solidFill>
                <a:latin typeface="Arial Black" pitchFamily="34" charset="0"/>
              </a:rPr>
              <a:pPr/>
              <a:t>18</a:t>
            </a:fld>
            <a:endParaRPr lang="fr-FR" sz="1400" b="1" dirty="0">
              <a:solidFill>
                <a:schemeClr val="tx1"/>
              </a:solidFill>
              <a:latin typeface="Arial Black" pitchFamily="34" charset="0"/>
            </a:endParaRPr>
          </a:p>
        </p:txBody>
      </p:sp>
      <p:pic>
        <p:nvPicPr>
          <p:cNvPr id="4" name="Image 3"/>
          <p:cNvPicPr/>
          <p:nvPr/>
        </p:nvPicPr>
        <p:blipFill>
          <a:blip r:embed="rId2" cstate="print"/>
          <a:srcRect l="41190" r="15959" b="84766"/>
          <a:stretch>
            <a:fillRect/>
          </a:stretch>
        </p:blipFill>
        <p:spPr bwMode="auto">
          <a:xfrm>
            <a:off x="8001024" y="0"/>
            <a:ext cx="1142976" cy="285728"/>
          </a:xfrm>
          <a:prstGeom prst="rect">
            <a:avLst/>
          </a:prstGeom>
          <a:noFill/>
        </p:spPr>
      </p:pic>
      <p:sp>
        <p:nvSpPr>
          <p:cNvPr id="5" name="Rectangle 4"/>
          <p:cNvSpPr/>
          <p:nvPr/>
        </p:nvSpPr>
        <p:spPr>
          <a:xfrm>
            <a:off x="428596" y="0"/>
            <a:ext cx="8072494" cy="6771084"/>
          </a:xfrm>
          <a:prstGeom prst="rect">
            <a:avLst/>
          </a:prstGeom>
        </p:spPr>
        <p:txBody>
          <a:bodyPr wrap="square">
            <a:spAutoFit/>
          </a:bodyPr>
          <a:lstStyle/>
          <a:p>
            <a:pPr lvl="0" indent="447675"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SNC est constituée en considération de la personne des associés qui sont solidaires des engagements sociaux. Elle a un caractère très personnel, les associés entreprennent ensemble une activité.</a:t>
            </a:r>
          </a:p>
          <a:p>
            <a:pPr lvl="0"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           e </a:t>
            </a:r>
            <a:r>
              <a:rPr lang="fr-FR" sz="1400" b="1" dirty="0" smtClean="0">
                <a:solidFill>
                  <a:srgbClr val="000000"/>
                </a:solidFill>
                <a:latin typeface="Times New Roman" pitchFamily="18" charset="0"/>
                <a:ea typeface="Times New Roman" pitchFamily="18" charset="0"/>
                <a:cs typeface="Times New Roman" pitchFamily="18" charset="0"/>
              </a:rPr>
              <a:t>- </a:t>
            </a:r>
            <a:r>
              <a:rPr lang="fr-FR" sz="1400" i="1" dirty="0" smtClean="0">
                <a:solidFill>
                  <a:srgbClr val="000000"/>
                </a:solidFill>
                <a:latin typeface="Times New Roman" pitchFamily="18" charset="0"/>
                <a:ea typeface="Times New Roman" pitchFamily="18" charset="0"/>
                <a:cs typeface="Times New Roman" pitchFamily="18" charset="0"/>
              </a:rPr>
              <a:t>La vocation aux bénéfices et aux pertes </a:t>
            </a: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a:t>
            </a: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Chaque associé a droit à une part des bénéfices. Toute clause léonine est réputée non écrite. Quant aux pertes, elles sont reparties en fonction des stipulations des statuts mais la loi dispose que les associés sont tenus indéfiniment et solidairement.</a:t>
            </a:r>
          </a:p>
          <a:p>
            <a:pPr lvl="0"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B - </a:t>
            </a:r>
            <a:r>
              <a:rPr lang="fr-FR" sz="1400" b="1" u="sng" dirty="0" smtClean="0">
                <a:solidFill>
                  <a:srgbClr val="000000"/>
                </a:solidFill>
                <a:latin typeface="Times New Roman" pitchFamily="18" charset="0"/>
                <a:ea typeface="Times New Roman" pitchFamily="18" charset="0"/>
                <a:cs typeface="Times New Roman" pitchFamily="18" charset="0"/>
              </a:rPr>
              <a:t>Le fonctionnement de la SNC</a:t>
            </a:r>
          </a:p>
          <a:p>
            <a:pPr lvl="0"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II est relatif à la gérance et aux droits des associés.</a:t>
            </a:r>
          </a:p>
          <a:p>
            <a:pPr lvl="0"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6725" algn="just" fontAlgn="base">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1 - La gérance de la SNC</a:t>
            </a:r>
          </a:p>
          <a:p>
            <a:pPr lvl="0" indent="466725" algn="just" fontAlgn="base">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6725" algn="just"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SNC est dirigée par un ou des gérants statuaires (désignés dans les statuts) ou non statutaires (désignés après la constitution de la société). Le gérant peut faire tous les actes de gestion envers les tiers comme les associés sauf clauses limitatives de ses pouvoirs dans les statuts</a:t>
            </a:r>
            <a:endParaRPr lang="fr-FR" sz="1400" dirty="0" smtClean="0">
              <a:latin typeface="Times New Roman" pitchFamily="18" charset="0"/>
              <a:cs typeface="Times New Roman" pitchFamily="18" charset="0"/>
            </a:endParaRPr>
          </a:p>
          <a:p>
            <a:pPr indent="466725" algn="just"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 gérant est responsable envers la société, les associés et les tiers des fautes qu'il commet dans l'exercice de ses fonctions. il est révoqué soit sur décision de justice, sur décision des associés.</a:t>
            </a:r>
            <a:endParaRPr lang="fr-FR" sz="1400" dirty="0" smtClean="0">
              <a:latin typeface="Times New Roman" pitchFamily="18" charset="0"/>
              <a:cs typeface="Times New Roman" pitchFamily="18" charset="0"/>
            </a:endParaRPr>
          </a:p>
          <a:p>
            <a:pPr lvl="0" indent="466725" algn="just"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6725" algn="just"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2 - Les droits des associés</a:t>
            </a:r>
          </a:p>
          <a:p>
            <a:pPr lvl="0" indent="466725" algn="just"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6725" algn="just"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Les associés ont un droit de contrôle de la gestion de la société. Ils peuvent mettre en œuvre la procédure d'alerte et solliciter une expertise de gestion.</a:t>
            </a:r>
            <a:endParaRPr lang="fr-FR" sz="1400" dirty="0" smtClean="0">
              <a:latin typeface="Times New Roman" pitchFamily="18" charset="0"/>
              <a:cs typeface="Times New Roman" pitchFamily="18" charset="0"/>
            </a:endParaRPr>
          </a:p>
          <a:p>
            <a:pPr lvl="0" indent="466725" algn="just"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SNC étant fondée sur l'intuitu personae, les parts sociales sont intransmissibles et incessibles par exception, elles pourront être cédées mais avec le consentement unanime des associés.</a:t>
            </a:r>
          </a:p>
          <a:p>
            <a:pPr lvl="0" indent="466725" algn="just"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6725" algn="just"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C -  </a:t>
            </a:r>
            <a:r>
              <a:rPr lang="fr-FR" sz="1400" b="1" u="sng" dirty="0" smtClean="0">
                <a:solidFill>
                  <a:srgbClr val="000000"/>
                </a:solidFill>
                <a:latin typeface="Times New Roman" pitchFamily="18" charset="0"/>
                <a:ea typeface="Times New Roman" pitchFamily="18" charset="0"/>
                <a:cs typeface="Times New Roman" pitchFamily="18" charset="0"/>
              </a:rPr>
              <a:t>La dissolution de la SNC</a:t>
            </a:r>
          </a:p>
          <a:p>
            <a:pPr lvl="0" indent="466725" algn="just"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458200" y="6143644"/>
            <a:ext cx="685800" cy="577831"/>
          </a:xfrm>
          <a:prstGeom prst="rect">
            <a:avLst/>
          </a:prstGeom>
        </p:spPr>
        <p:txBody>
          <a:bodyPr>
            <a:normAutofit/>
          </a:bodyPr>
          <a:lstStyle/>
          <a:p>
            <a:fld id="{7685FF2F-6005-4205-ACF1-907C3FB12482}" type="slidenum">
              <a:rPr lang="fr-FR" sz="2000" b="1" smtClean="0">
                <a:solidFill>
                  <a:schemeClr val="tx1"/>
                </a:solidFill>
                <a:latin typeface="Arial Black" pitchFamily="34" charset="0"/>
              </a:rPr>
              <a:pPr/>
              <a:t>19</a:t>
            </a:fld>
            <a:endParaRPr lang="fr-FR" sz="2000" b="1" dirty="0">
              <a:solidFill>
                <a:schemeClr val="tx1"/>
              </a:solidFill>
              <a:latin typeface="Arial Black" pitchFamily="34" charset="0"/>
            </a:endParaRPr>
          </a:p>
        </p:txBody>
      </p:sp>
      <p:pic>
        <p:nvPicPr>
          <p:cNvPr id="4" name="Image 3"/>
          <p:cNvPicPr/>
          <p:nvPr/>
        </p:nvPicPr>
        <p:blipFill>
          <a:blip r:embed="rId2" cstate="print"/>
          <a:srcRect l="41190" r="15959" b="84766"/>
          <a:stretch>
            <a:fillRect/>
          </a:stretch>
        </p:blipFill>
        <p:spPr bwMode="auto">
          <a:xfrm>
            <a:off x="8286776" y="0"/>
            <a:ext cx="857224" cy="357166"/>
          </a:xfrm>
          <a:prstGeom prst="rect">
            <a:avLst/>
          </a:prstGeom>
          <a:noFill/>
        </p:spPr>
      </p:pic>
      <p:sp>
        <p:nvSpPr>
          <p:cNvPr id="5" name="Rectangle 4"/>
          <p:cNvSpPr/>
          <p:nvPr/>
        </p:nvSpPr>
        <p:spPr>
          <a:xfrm>
            <a:off x="357158" y="357166"/>
            <a:ext cx="7929618" cy="6340197"/>
          </a:xfrm>
          <a:prstGeom prst="rect">
            <a:avLst/>
          </a:prstGeom>
        </p:spPr>
        <p:txBody>
          <a:bodyPr wrap="square">
            <a:spAutoFit/>
          </a:bodyPr>
          <a:lstStyle/>
          <a:p>
            <a:pPr lvl="0" indent="466725" algn="just"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En dehors des causes communes de dissolution à toutes les sociétés, il y a des causes spéciales de dissolution d'une SNC tenant à l'intuitu personae.</a:t>
            </a:r>
          </a:p>
          <a:p>
            <a:pPr lvl="0" indent="466725" algn="just"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6725" algn="just"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1 - La dissolution tenant au décès d'un associé</a:t>
            </a:r>
          </a:p>
          <a:p>
            <a:pPr lvl="0" indent="466725" algn="just"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6725" algn="just"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En principe; le décès d'un associé entraîne la dissolution de plein droit de la S.N.C puisque le contrat de société est conclu en fonction de la personne même des associés.</a:t>
            </a: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Cependant, les statuts peuvent prévoir la continuité de la société avec soit les associés survivants soit avec tous les héritiers soit avec certains héritiers de l'associé décédé.</a:t>
            </a:r>
          </a:p>
          <a:p>
            <a:pPr lvl="0" indent="46672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2 - Les autres causes de dissolution</a:t>
            </a:r>
          </a:p>
          <a:p>
            <a:pPr lvl="0" indent="46672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II s'agit de l'incapacité, de la faillite ou de l'interdiction d'un associé.</a:t>
            </a:r>
          </a:p>
          <a:p>
            <a:pPr lvl="0" indent="46672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3 - Les effets de la dissolution</a:t>
            </a:r>
          </a:p>
          <a:p>
            <a:pPr lvl="0" indent="46672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II s'agira de liquider la société c'est-à-dire réaliser toutes les opérations destinées à régler le passif de la société dissoute.</a:t>
            </a: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En cas d'actif social supérieur au passif, le boni de liquidation sera partagé conformément aux parts sociales ou proportionnément aux apports. En revanche si le passif est supérieur à l'actif, chacun des associés pourra être poursuivis individuellement pour régler la totalité de ce passif. </a:t>
            </a:r>
          </a:p>
          <a:p>
            <a:pPr lvl="0" indent="466725"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II - LA SOCIETE EN COMMANDITE SIMPLE (SCS)</a:t>
            </a:r>
          </a:p>
          <a:p>
            <a:pPr lvl="0" indent="46672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La SCS est une société de personnes qui regroupe deux catégories d'associés d'une part le ou les commandités qui sont des commerçants tenus indéfiniment et solidairement des dettes sociales et d'autre part le ou les commanditaires qui n'ont pas la qualité de commerçants et qui ne sont tenus des dettes sociales que proportionnellement à leurs apports.</a:t>
            </a:r>
          </a:p>
          <a:p>
            <a:pPr lvl="0" indent="452438"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0800000" flipV="1">
            <a:off x="1643042" y="1071546"/>
            <a:ext cx="5500726" cy="571504"/>
          </a:xfrm>
          <a:prstGeom prst="roundRect">
            <a:avLst>
              <a:gd name="adj" fmla="val 38485"/>
            </a:avLst>
          </a:prstGeom>
        </p:spPr>
        <p:style>
          <a:lnRef idx="2">
            <a:schemeClr val="accent3"/>
          </a:lnRef>
          <a:fillRef idx="1">
            <a:schemeClr val="lt1"/>
          </a:fillRef>
          <a:effectRef idx="0">
            <a:schemeClr val="accent3"/>
          </a:effectRef>
          <a:fontRef idx="minor">
            <a:schemeClr val="dk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7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fr-FR" sz="27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SOMMAIRE</a:t>
            </a:r>
            <a:r>
              <a:rPr lang="fr-FR" sz="27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
            </a:r>
            <a:br>
              <a:rPr lang="fr-FR" sz="27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br>
            <a:r>
              <a:rPr lang="fr-FR"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r>
            <a:b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endParaRPr lang="fr-FR"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Espace réservé du contenu 2"/>
          <p:cNvSpPr>
            <a:spLocks noGrp="1"/>
          </p:cNvSpPr>
          <p:nvPr>
            <p:ph idx="1"/>
          </p:nvPr>
        </p:nvSpPr>
        <p:spPr>
          <a:xfrm>
            <a:off x="642910" y="2000240"/>
            <a:ext cx="7858180" cy="4857760"/>
          </a:xfrm>
        </p:spPr>
        <p:txBody>
          <a:bodyPr>
            <a:normAutofit fontScale="25000" lnSpcReduction="20000"/>
          </a:bodyPr>
          <a:lstStyle/>
          <a:p>
            <a:pPr>
              <a:buNone/>
            </a:pPr>
            <a:endParaRPr lang="fr-FR" sz="1400" dirty="0" smtClean="0">
              <a:latin typeface="Times New Roman" pitchFamily="18" charset="0"/>
              <a:cs typeface="Times New Roman" pitchFamily="18" charset="0"/>
            </a:endParaRPr>
          </a:p>
          <a:p>
            <a:r>
              <a:rPr lang="fr-FR" sz="5600" u="sng" dirty="0" smtClean="0">
                <a:solidFill>
                  <a:schemeClr val="tx1"/>
                </a:solidFill>
                <a:latin typeface="Times New Roman" pitchFamily="18" charset="0"/>
                <a:cs typeface="Times New Roman" pitchFamily="18" charset="0"/>
              </a:rPr>
              <a:t>INTRODUCTION</a:t>
            </a:r>
            <a:endParaRPr lang="fr-FR" sz="5600" dirty="0" smtClean="0">
              <a:solidFill>
                <a:schemeClr val="tx1"/>
              </a:solidFill>
              <a:latin typeface="Times New Roman" pitchFamily="18" charset="0"/>
              <a:cs typeface="Times New Roman" pitchFamily="18" charset="0"/>
            </a:endParaRPr>
          </a:p>
          <a:p>
            <a:pPr>
              <a:buNone/>
            </a:pPr>
            <a:endParaRPr lang="fr-FR" sz="5600" dirty="0" smtClean="0">
              <a:solidFill>
                <a:schemeClr val="tx1"/>
              </a:solidFill>
              <a:latin typeface="Times New Roman" pitchFamily="18" charset="0"/>
              <a:cs typeface="Times New Roman" pitchFamily="18" charset="0"/>
            </a:endParaRPr>
          </a:p>
          <a:p>
            <a:r>
              <a:rPr lang="fr-FR" sz="5600" u="sng" dirty="0" smtClean="0">
                <a:solidFill>
                  <a:schemeClr val="tx1"/>
                </a:solidFill>
                <a:latin typeface="Times New Roman" pitchFamily="18" charset="0"/>
                <a:cs typeface="Times New Roman" pitchFamily="18" charset="0"/>
              </a:rPr>
              <a:t>CHAPITRE I </a:t>
            </a:r>
            <a:r>
              <a:rPr lang="fr-FR" sz="5600" dirty="0" smtClean="0">
                <a:solidFill>
                  <a:schemeClr val="tx1"/>
                </a:solidFill>
                <a:latin typeface="Times New Roman" pitchFamily="18" charset="0"/>
                <a:cs typeface="Times New Roman" pitchFamily="18" charset="0"/>
              </a:rPr>
              <a:t>: REGLES COMMUNES  AUX SOCIETES COMMERCIALES </a:t>
            </a:r>
          </a:p>
          <a:p>
            <a:pPr>
              <a:buNone/>
            </a:pPr>
            <a:r>
              <a:rPr lang="fr-FR" sz="5600" dirty="0" smtClean="0">
                <a:solidFill>
                  <a:schemeClr val="tx1"/>
                </a:solidFill>
                <a:latin typeface="Times New Roman" pitchFamily="18" charset="0"/>
                <a:cs typeface="Times New Roman" pitchFamily="18" charset="0"/>
              </a:rPr>
              <a:t>	       </a:t>
            </a:r>
          </a:p>
          <a:p>
            <a:pPr>
              <a:buNone/>
            </a:pPr>
            <a:r>
              <a:rPr lang="fr-FR" sz="5600" dirty="0" smtClean="0">
                <a:solidFill>
                  <a:schemeClr val="tx1"/>
                </a:solidFill>
                <a:latin typeface="Times New Roman" pitchFamily="18" charset="0"/>
                <a:cs typeface="Times New Roman" pitchFamily="18" charset="0"/>
              </a:rPr>
              <a:t>                 SECTION I </a:t>
            </a:r>
            <a:r>
              <a:rPr lang="fr-FR" sz="5600" dirty="0">
                <a:solidFill>
                  <a:schemeClr val="tx1"/>
                </a:solidFill>
                <a:latin typeface="Times New Roman" pitchFamily="18" charset="0"/>
                <a:cs typeface="Times New Roman" pitchFamily="18" charset="0"/>
              </a:rPr>
              <a:t>: </a:t>
            </a:r>
            <a:r>
              <a:rPr lang="fr-FR" sz="5600" dirty="0" smtClean="0">
                <a:solidFill>
                  <a:schemeClr val="tx1"/>
                </a:solidFill>
                <a:latin typeface="Times New Roman" pitchFamily="18" charset="0"/>
                <a:cs typeface="Times New Roman" pitchFamily="18" charset="0"/>
              </a:rPr>
              <a:t> NOTION  ET CONSTITUTION  DE LA SOCIETE COMMERCIALE </a:t>
            </a:r>
          </a:p>
          <a:p>
            <a:pPr>
              <a:buNone/>
            </a:pPr>
            <a:r>
              <a:rPr lang="fr-FR" sz="5600" dirty="0" smtClean="0">
                <a:solidFill>
                  <a:schemeClr val="tx1"/>
                </a:solidFill>
                <a:latin typeface="Times New Roman" pitchFamily="18" charset="0"/>
                <a:cs typeface="Times New Roman" pitchFamily="18" charset="0"/>
              </a:rPr>
              <a:t>                 SECTION II </a:t>
            </a:r>
            <a:r>
              <a:rPr lang="fr-FR" sz="5600" dirty="0">
                <a:solidFill>
                  <a:schemeClr val="tx1"/>
                </a:solidFill>
                <a:latin typeface="Times New Roman" pitchFamily="18" charset="0"/>
                <a:cs typeface="Times New Roman" pitchFamily="18" charset="0"/>
              </a:rPr>
              <a:t>: </a:t>
            </a:r>
            <a:r>
              <a:rPr lang="fr-FR" sz="5600" dirty="0" smtClean="0">
                <a:solidFill>
                  <a:schemeClr val="tx1"/>
                </a:solidFill>
                <a:latin typeface="Times New Roman" pitchFamily="18" charset="0"/>
                <a:cs typeface="Times New Roman" pitchFamily="18" charset="0"/>
              </a:rPr>
              <a:t> FONCTION  DE LA SOCIETE COMMERCIALE</a:t>
            </a:r>
          </a:p>
          <a:p>
            <a:pPr>
              <a:buNone/>
            </a:pPr>
            <a:r>
              <a:rPr lang="fr-FR" sz="5600" dirty="0" smtClean="0">
                <a:solidFill>
                  <a:schemeClr val="tx1"/>
                </a:solidFill>
                <a:latin typeface="Times New Roman" pitchFamily="18" charset="0"/>
                <a:cs typeface="Times New Roman" pitchFamily="18" charset="0"/>
              </a:rPr>
              <a:t>  </a:t>
            </a:r>
            <a:endParaRPr lang="fr-FR" sz="5600" dirty="0">
              <a:solidFill>
                <a:schemeClr val="tx1"/>
              </a:solidFill>
              <a:latin typeface="Times New Roman" pitchFamily="18" charset="0"/>
              <a:cs typeface="Times New Roman" pitchFamily="18" charset="0"/>
            </a:endParaRPr>
          </a:p>
          <a:p>
            <a:r>
              <a:rPr lang="fr-FR" sz="5600" u="sng" dirty="0" smtClean="0">
                <a:solidFill>
                  <a:schemeClr val="tx1"/>
                </a:solidFill>
                <a:latin typeface="Times New Roman" pitchFamily="18" charset="0"/>
                <a:cs typeface="Times New Roman" pitchFamily="18" charset="0"/>
              </a:rPr>
              <a:t>CHAPITE II</a:t>
            </a:r>
            <a:r>
              <a:rPr lang="fr-FR" sz="5600" dirty="0">
                <a:solidFill>
                  <a:schemeClr val="tx1"/>
                </a:solidFill>
                <a:latin typeface="Times New Roman" pitchFamily="18" charset="0"/>
                <a:cs typeface="Times New Roman" pitchFamily="18" charset="0"/>
              </a:rPr>
              <a:t> : </a:t>
            </a:r>
            <a:r>
              <a:rPr lang="fr-FR" sz="5600" dirty="0" smtClean="0">
                <a:solidFill>
                  <a:schemeClr val="tx1"/>
                </a:solidFill>
                <a:latin typeface="Times New Roman" pitchFamily="18" charset="0"/>
                <a:cs typeface="Times New Roman" pitchFamily="18" charset="0"/>
              </a:rPr>
              <a:t>REGLES SPEFICIFIQUES  A CHAQUE TYPE DE SOCIETE</a:t>
            </a:r>
          </a:p>
          <a:p>
            <a:endParaRPr lang="fr-FR" sz="5600" dirty="0" smtClean="0">
              <a:solidFill>
                <a:schemeClr val="tx1"/>
              </a:solidFill>
              <a:latin typeface="Times New Roman" pitchFamily="18" charset="0"/>
              <a:cs typeface="Times New Roman" pitchFamily="18" charset="0"/>
            </a:endParaRPr>
          </a:p>
          <a:p>
            <a:pPr>
              <a:buNone/>
            </a:pPr>
            <a:r>
              <a:rPr lang="fr-FR" sz="5600" dirty="0" smtClean="0">
                <a:solidFill>
                  <a:schemeClr val="tx1"/>
                </a:solidFill>
                <a:latin typeface="Times New Roman" pitchFamily="18" charset="0"/>
                <a:cs typeface="Times New Roman" pitchFamily="18" charset="0"/>
              </a:rPr>
              <a:t>	         SECTION I : LES  SOCIETES DE  PERSONNES     </a:t>
            </a:r>
          </a:p>
          <a:p>
            <a:pPr marR="621665">
              <a:spcAft>
                <a:spcPts val="0"/>
              </a:spcAft>
              <a:buNone/>
              <a:tabLst>
                <a:tab pos="1710690" algn="l"/>
              </a:tabLst>
            </a:pPr>
            <a:r>
              <a:rPr lang="fr-FR" sz="5600" spc="-25" dirty="0" smtClean="0">
                <a:solidFill>
                  <a:schemeClr val="tx1"/>
                </a:solidFill>
                <a:latin typeface="Times New Roman" pitchFamily="18" charset="0"/>
                <a:ea typeface="Times New Roman"/>
                <a:cs typeface="Times New Roman" pitchFamily="18" charset="0"/>
              </a:rPr>
              <a:t>	         SECTION II : LE</a:t>
            </a:r>
            <a:r>
              <a:rPr lang="fr-FR" sz="5600" spc="-30" dirty="0" smtClean="0">
                <a:solidFill>
                  <a:schemeClr val="tx1"/>
                </a:solidFill>
                <a:latin typeface="Times New Roman" pitchFamily="18" charset="0"/>
                <a:ea typeface="Times New Roman"/>
                <a:cs typeface="Times New Roman" pitchFamily="18" charset="0"/>
              </a:rPr>
              <a:t>S SOCIETES A RESPONSABILITE LIMITE</a:t>
            </a:r>
          </a:p>
          <a:p>
            <a:pPr marR="621665">
              <a:spcAft>
                <a:spcPts val="0"/>
              </a:spcAft>
              <a:buNone/>
              <a:tabLst>
                <a:tab pos="1710690" algn="l"/>
              </a:tabLst>
            </a:pPr>
            <a:r>
              <a:rPr lang="fr-FR" sz="5600" spc="-30" dirty="0" smtClean="0">
                <a:solidFill>
                  <a:schemeClr val="tx1"/>
                </a:solidFill>
                <a:latin typeface="Times New Roman" pitchFamily="18" charset="0"/>
                <a:ea typeface="Times New Roman"/>
                <a:cs typeface="Times New Roman" pitchFamily="18" charset="0"/>
              </a:rPr>
              <a:t>                  SECTION III : LA SOCIETE  ANONYME</a:t>
            </a:r>
            <a:endParaRPr lang="fr-FR" sz="5600" spc="-25" dirty="0" smtClean="0">
              <a:solidFill>
                <a:schemeClr val="tx1"/>
              </a:solidFill>
              <a:latin typeface="Times New Roman" pitchFamily="18" charset="0"/>
              <a:ea typeface="Times New Roman"/>
              <a:cs typeface="Times New Roman" pitchFamily="18" charset="0"/>
            </a:endParaRPr>
          </a:p>
          <a:p>
            <a:pPr marR="621665">
              <a:spcAft>
                <a:spcPts val="0"/>
              </a:spcAft>
              <a:buNone/>
              <a:tabLst>
                <a:tab pos="1710690" algn="l"/>
              </a:tabLst>
            </a:pPr>
            <a:r>
              <a:rPr lang="fr-FR" sz="5600" spc="-25" dirty="0">
                <a:solidFill>
                  <a:srgbClr val="000000"/>
                </a:solidFill>
                <a:latin typeface="Times New Roman" pitchFamily="18" charset="0"/>
                <a:ea typeface="Times New Roman"/>
                <a:cs typeface="Times New Roman" pitchFamily="18" charset="0"/>
              </a:rPr>
              <a:t> </a:t>
            </a:r>
            <a:r>
              <a:rPr lang="fr-FR" sz="5600" spc="-25" dirty="0" smtClean="0">
                <a:solidFill>
                  <a:srgbClr val="000000"/>
                </a:solidFill>
                <a:latin typeface="Times New Roman" pitchFamily="18" charset="0"/>
                <a:ea typeface="Times New Roman"/>
                <a:cs typeface="Times New Roman" pitchFamily="18" charset="0"/>
              </a:rPr>
              <a:t>                                               </a:t>
            </a:r>
            <a:endParaRPr lang="fr-FR" sz="5600" dirty="0" smtClean="0">
              <a:latin typeface="Times New Roman" pitchFamily="18" charset="0"/>
              <a:ea typeface="Times New Roman"/>
              <a:cs typeface="Times New Roman" pitchFamily="18" charset="0"/>
            </a:endParaRPr>
          </a:p>
          <a:p>
            <a:pPr>
              <a:spcAft>
                <a:spcPts val="0"/>
              </a:spcAft>
              <a:tabLst>
                <a:tab pos="1710690" algn="l"/>
              </a:tabLst>
            </a:pPr>
            <a:endParaRPr lang="fr-FR" sz="1900" dirty="0" smtClean="0">
              <a:latin typeface="Times New Roman" pitchFamily="18" charset="0"/>
              <a:ea typeface="Times New Roman"/>
              <a:cs typeface="Times New Roman" pitchFamily="18" charset="0"/>
            </a:endParaRPr>
          </a:p>
          <a:p>
            <a:pPr>
              <a:buNone/>
            </a:pPr>
            <a:r>
              <a:rPr lang="fr-FR" sz="1900" dirty="0">
                <a:latin typeface="Times New Roman" pitchFamily="18" charset="0"/>
                <a:cs typeface="Times New Roman" pitchFamily="18" charset="0"/>
              </a:rPr>
              <a:t> </a:t>
            </a:r>
          </a:p>
          <a:p>
            <a:endParaRPr lang="fr-FR" sz="1400" dirty="0">
              <a:latin typeface="Times New Roman" pitchFamily="18" charset="0"/>
              <a:cs typeface="Times New Roman" pitchFamily="18" charset="0"/>
            </a:endParaRPr>
          </a:p>
          <a:p>
            <a:endParaRPr lang="fr-FR" sz="14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a:xfrm>
            <a:off x="8458200" y="6215082"/>
            <a:ext cx="685800" cy="506393"/>
          </a:xfrm>
          <a:prstGeom prst="rect">
            <a:avLst/>
          </a:prstGeom>
        </p:spPr>
        <p:txBody>
          <a:bodyPr>
            <a:normAutofit/>
          </a:bodyPr>
          <a:lstStyle/>
          <a:p>
            <a:fld id="{7685FF2F-6005-4205-ACF1-907C3FB12482}" type="slidenum">
              <a:rPr lang="fr-FR" sz="2000" b="1" smtClean="0">
                <a:solidFill>
                  <a:schemeClr val="tx1"/>
                </a:solidFill>
                <a:latin typeface="Arial Black" pitchFamily="34" charset="0"/>
              </a:rPr>
              <a:pPr/>
              <a:t>2</a:t>
            </a:fld>
            <a:endParaRPr lang="fr-FR" sz="2000" b="1" dirty="0">
              <a:solidFill>
                <a:schemeClr val="tx1"/>
              </a:solidFill>
              <a:latin typeface="Arial Black" pitchFamily="34" charset="0"/>
            </a:endParaRPr>
          </a:p>
        </p:txBody>
      </p:sp>
      <p:sp>
        <p:nvSpPr>
          <p:cNvPr id="5" name="Titre 1"/>
          <p:cNvSpPr txBox="1">
            <a:spLocks/>
          </p:cNvSpPr>
          <p:nvPr/>
        </p:nvSpPr>
        <p:spPr>
          <a:xfrm>
            <a:off x="1475656" y="0"/>
            <a:ext cx="7454062" cy="785794"/>
          </a:xfrm>
          <a:prstGeom prst="rect">
            <a:avLst/>
          </a:prstGeom>
        </p:spPr>
        <p:txBody>
          <a:bodyPr vert="horz" lIns="91440" tIns="45720" rIns="91440" bIns="45720"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smtClean="0">
                <a:solidFill>
                  <a:schemeClr val="tx2"/>
                </a:solidFill>
              </a:rPr>
              <a:t>Cabinet </a:t>
            </a:r>
            <a:r>
              <a:rPr lang="fr-FR" sz="1200" dirty="0" smtClean="0">
                <a:solidFill>
                  <a:schemeClr val="tx2"/>
                </a:solidFill>
                <a:latin typeface="Broadway" pitchFamily="82" charset="0"/>
              </a:rPr>
              <a:t>ARIEL</a:t>
            </a:r>
            <a:r>
              <a:rPr lang="fr-FR" sz="1200" dirty="0" smtClean="0">
                <a:solidFill>
                  <a:schemeClr val="tx2"/>
                </a:solidFill>
              </a:rPr>
              <a:t> </a:t>
            </a:r>
            <a:r>
              <a:rPr lang="fr-FR" sz="1200" dirty="0" smtClean="0">
                <a:solidFill>
                  <a:srgbClr val="C00000"/>
                </a:solidFill>
                <a:latin typeface="Broadway" pitchFamily="82" charset="0"/>
              </a:rPr>
              <a:t>ASSISTANCE</a:t>
            </a:r>
            <a:br>
              <a:rPr lang="fr-FR" sz="1200" dirty="0" smtClean="0">
                <a:solidFill>
                  <a:srgbClr val="C00000"/>
                </a:solidFill>
                <a:latin typeface="Broadway" pitchFamily="82" charset="0"/>
              </a:rPr>
            </a:br>
            <a:r>
              <a:rPr lang="fr-FR" sz="1400" dirty="0" smtClean="0">
                <a:solidFill>
                  <a:srgbClr val="1F497D"/>
                </a:solidFill>
              </a:rPr>
              <a:t>Formation-Communication globale-Evènementiel- Etudes  et montage de projets-Prestations diverses</a:t>
            </a:r>
            <a:r>
              <a:rPr lang="fr-FR" sz="1400" dirty="0" smtClean="0">
                <a:solidFill>
                  <a:srgbClr val="C00000"/>
                </a:solidFill>
                <a:latin typeface="Broadway" pitchFamily="82" charset="0"/>
              </a:rPr>
              <a:t/>
            </a:r>
            <a:br>
              <a:rPr lang="fr-FR" sz="1400" dirty="0" smtClean="0">
                <a:solidFill>
                  <a:srgbClr val="C00000"/>
                </a:solidFill>
                <a:latin typeface="Broadway" pitchFamily="82" charset="0"/>
              </a:rPr>
            </a:br>
            <a:endParaRPr lang="fr-FR" sz="1200" dirty="0"/>
          </a:p>
        </p:txBody>
      </p:sp>
      <p:pic>
        <p:nvPicPr>
          <p:cNvPr id="6" name="Image 5"/>
          <p:cNvPicPr/>
          <p:nvPr/>
        </p:nvPicPr>
        <p:blipFill>
          <a:blip r:embed="rId2"/>
          <a:srcRect l="41190" r="15959" b="84766"/>
          <a:stretch>
            <a:fillRect/>
          </a:stretch>
        </p:blipFill>
        <p:spPr bwMode="auto">
          <a:xfrm>
            <a:off x="179512" y="116632"/>
            <a:ext cx="1296144" cy="597724"/>
          </a:xfrm>
          <a:prstGeom prst="rect">
            <a:avLst/>
          </a:prstGeom>
          <a:noFill/>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458200" y="6215082"/>
            <a:ext cx="685800" cy="506393"/>
          </a:xfrm>
          <a:prstGeom prst="rect">
            <a:avLst/>
          </a:prstGeom>
        </p:spPr>
        <p:txBody>
          <a:bodyPr>
            <a:normAutofit/>
          </a:bodyPr>
          <a:lstStyle/>
          <a:p>
            <a:fld id="{7685FF2F-6005-4205-ACF1-907C3FB12482}" type="slidenum">
              <a:rPr lang="fr-FR" sz="2000" b="1" smtClean="0">
                <a:solidFill>
                  <a:schemeClr val="tx1"/>
                </a:solidFill>
                <a:latin typeface="Arial Black" pitchFamily="34" charset="0"/>
              </a:rPr>
              <a:pPr/>
              <a:t>20</a:t>
            </a:fld>
            <a:endParaRPr lang="fr-FR" sz="2000" b="1" dirty="0">
              <a:solidFill>
                <a:schemeClr val="tx1"/>
              </a:solidFill>
              <a:latin typeface="Arial Black" pitchFamily="34" charset="0"/>
            </a:endParaRPr>
          </a:p>
        </p:txBody>
      </p:sp>
      <p:pic>
        <p:nvPicPr>
          <p:cNvPr id="4" name="Image 3"/>
          <p:cNvPicPr/>
          <p:nvPr/>
        </p:nvPicPr>
        <p:blipFill>
          <a:blip r:embed="rId2"/>
          <a:srcRect l="41190" r="15959" b="84766"/>
          <a:stretch>
            <a:fillRect/>
          </a:stretch>
        </p:blipFill>
        <p:spPr bwMode="auto">
          <a:xfrm>
            <a:off x="7572396" y="0"/>
            <a:ext cx="1571604" cy="500042"/>
          </a:xfrm>
          <a:prstGeom prst="rect">
            <a:avLst/>
          </a:prstGeom>
          <a:noFill/>
        </p:spPr>
      </p:pic>
      <p:sp>
        <p:nvSpPr>
          <p:cNvPr id="5" name="Rectangle 4"/>
          <p:cNvSpPr/>
          <p:nvPr/>
        </p:nvSpPr>
        <p:spPr>
          <a:xfrm>
            <a:off x="428596" y="0"/>
            <a:ext cx="8429684" cy="6771084"/>
          </a:xfrm>
          <a:prstGeom prst="rect">
            <a:avLst/>
          </a:prstGeom>
        </p:spPr>
        <p:txBody>
          <a:bodyPr wrap="square">
            <a:spAutoFit/>
          </a:bodyPr>
          <a:lstStyle/>
          <a:p>
            <a:pPr lvl="0" indent="452438" eaLnBrk="0" fontAlgn="base" hangingPunct="0">
              <a:spcBef>
                <a:spcPct val="0"/>
              </a:spcBef>
              <a:spcAft>
                <a:spcPct val="0"/>
              </a:spcAft>
              <a:tabLst>
                <a:tab pos="1711325" algn="l"/>
              </a:tabLst>
            </a:pPr>
            <a:endParaRPr lang="fr-FR" sz="1400" b="1" i="1" dirty="0" smtClean="0">
              <a:solidFill>
                <a:srgbClr val="000000"/>
              </a:solidFill>
              <a:latin typeface="Times New Roman" pitchFamily="18" charset="0"/>
              <a:ea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b="1" i="1" dirty="0" smtClean="0">
                <a:solidFill>
                  <a:srgbClr val="000000"/>
                </a:solidFill>
                <a:latin typeface="Times New Roman" pitchFamily="18" charset="0"/>
                <a:ea typeface="Times New Roman" pitchFamily="18" charset="0"/>
                <a:cs typeface="Times New Roman" pitchFamily="18" charset="0"/>
              </a:rPr>
              <a:t>                      </a:t>
            </a:r>
            <a:r>
              <a:rPr lang="fr-FR" sz="1400" b="1" dirty="0" smtClean="0">
                <a:solidFill>
                  <a:srgbClr val="000000"/>
                </a:solidFill>
                <a:latin typeface="Times New Roman" pitchFamily="18" charset="0"/>
                <a:ea typeface="Times New Roman" pitchFamily="18" charset="0"/>
                <a:cs typeface="Times New Roman" pitchFamily="18" charset="0"/>
              </a:rPr>
              <a:t>A - </a:t>
            </a:r>
            <a:r>
              <a:rPr lang="fr-FR" sz="1400" b="1" u="sng" dirty="0" smtClean="0">
                <a:solidFill>
                  <a:srgbClr val="000000"/>
                </a:solidFill>
                <a:latin typeface="Times New Roman" pitchFamily="18" charset="0"/>
                <a:ea typeface="Times New Roman" pitchFamily="18" charset="0"/>
                <a:cs typeface="Times New Roman" pitchFamily="18" charset="0"/>
              </a:rPr>
              <a:t>La constitution de la SCS</a:t>
            </a:r>
          </a:p>
          <a:p>
            <a:pPr lvl="0" indent="452438"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1 - Le contrat de société</a:t>
            </a:r>
          </a:p>
          <a:p>
            <a:pPr lvl="0" indent="452438"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a - Les parties au contrat </a:t>
            </a: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II s'agit des :</a:t>
            </a:r>
            <a:endParaRPr lang="fr-FR" sz="1400" dirty="0" smtClean="0">
              <a:latin typeface="Times New Roman" pitchFamily="18" charset="0"/>
              <a:cs typeface="Times New Roman" pitchFamily="18" charset="0"/>
            </a:endParaRPr>
          </a:p>
          <a:p>
            <a:pPr lvl="1" indent="452438" eaLnBrk="0" fontAlgn="base" hangingPunct="0">
              <a:spcBef>
                <a:spcPct val="0"/>
              </a:spcBef>
              <a:spcAft>
                <a:spcPct val="0"/>
              </a:spcAft>
              <a:buFont typeface="Wingdings" pitchFamily="2" charset="2"/>
              <a:buChar char="Ø"/>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associés commandités : ils sont commerçants donc doivent avoir la capacité requise ;</a:t>
            </a:r>
            <a:endParaRPr lang="fr-FR" sz="1400" dirty="0" smtClean="0">
              <a:solidFill>
                <a:schemeClr val="accent1">
                  <a:lumMod val="75000"/>
                </a:schemeClr>
              </a:solidFill>
              <a:latin typeface="Times New Roman" pitchFamily="18" charset="0"/>
              <a:cs typeface="Times New Roman" pitchFamily="18" charset="0"/>
            </a:endParaRPr>
          </a:p>
          <a:p>
            <a:pPr lvl="1" indent="452438" eaLnBrk="0" fontAlgn="base" hangingPunct="0">
              <a:spcBef>
                <a:spcPct val="0"/>
              </a:spcBef>
              <a:spcAft>
                <a:spcPct val="0"/>
              </a:spcAft>
              <a:buFont typeface="Wingdings" pitchFamily="2" charset="2"/>
              <a:buChar char="Ø"/>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associés commanditaires : ils ne sont pas commerçants donc ils n'ont pas besoin d'avoir la capacité de faire le commerce</a:t>
            </a:r>
          </a:p>
          <a:p>
            <a:pPr lvl="2" indent="452438" eaLnBrk="0" fontAlgn="base" hangingPunct="0">
              <a:spcBef>
                <a:spcPct val="0"/>
              </a:spcBef>
              <a:spcAft>
                <a:spcPct val="0"/>
              </a:spcAft>
              <a:tabLst>
                <a:tab pos="1711325" algn="l"/>
              </a:tabLst>
            </a:pPr>
            <a:r>
              <a:rPr lang="fr-FR" sz="1400" i="1" dirty="0" smtClean="0">
                <a:solidFill>
                  <a:schemeClr val="accent1">
                    <a:lumMod val="75000"/>
                  </a:schemeClr>
                </a:solidFill>
                <a:latin typeface="Times New Roman" pitchFamily="18" charset="0"/>
                <a:ea typeface="Times New Roman" pitchFamily="18" charset="0"/>
                <a:cs typeface="Times New Roman" pitchFamily="18" charset="0"/>
              </a:rPr>
              <a:t>     </a:t>
            </a:r>
          </a:p>
          <a:p>
            <a:pPr lvl="2" indent="452438"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b - La dénomination sociale</a:t>
            </a: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dénomination sociale peut comprendre le ou les noms des commandités.</a:t>
            </a:r>
          </a:p>
          <a:p>
            <a:pPr lvl="0" indent="452438"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c - Les apports</a:t>
            </a:r>
            <a:endParaRPr lang="fr-FR" sz="1400" dirty="0" smtClean="0">
              <a:latin typeface="Times New Roman" pitchFamily="18" charset="0"/>
              <a:cs typeface="Times New Roman" pitchFamily="18" charset="0"/>
            </a:endParaRPr>
          </a:p>
          <a:p>
            <a:pPr indent="452438"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 commandité peut faire un apport en industrie, en numéraire ou en nature. Au contraire le commanditaire ne peut faire qu'un apport en nature ou en numéraire.</a:t>
            </a:r>
          </a:p>
          <a:p>
            <a:pPr lvl="0" indent="452438"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d - La vocation aux bénéfices et aux pertes</a:t>
            </a: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Chaque associé doit avoir vocation aux bénéfices et a à supporter les pertes. Les clauses léonines sont interdites.</a:t>
            </a:r>
          </a:p>
          <a:p>
            <a:pPr lvl="0" indent="452438"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2 - La publicité</a:t>
            </a:r>
          </a:p>
          <a:p>
            <a:pPr lvl="0" indent="452438"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II faut la publication dans un journal d'annonces légales et l'immatriculation au RCCM.</a:t>
            </a:r>
          </a:p>
          <a:p>
            <a:pPr lvl="0" indent="452438"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B - </a:t>
            </a:r>
            <a:r>
              <a:rPr lang="fr-FR" sz="1400" b="1" u="sng" dirty="0" smtClean="0">
                <a:solidFill>
                  <a:srgbClr val="000000"/>
                </a:solidFill>
                <a:latin typeface="Times New Roman" pitchFamily="18" charset="0"/>
                <a:ea typeface="Times New Roman" pitchFamily="18" charset="0"/>
                <a:cs typeface="Times New Roman" pitchFamily="18" charset="0"/>
              </a:rPr>
              <a:t>Le fonctionnement de la SCS </a:t>
            </a:r>
          </a:p>
          <a:p>
            <a:pPr lvl="0" indent="452438"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1- La gestion de société</a:t>
            </a:r>
          </a:p>
          <a:p>
            <a:pPr lvl="0" indent="452438"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Ce sont le ou les commandités qui gèrent la société.</a:t>
            </a:r>
            <a:endParaRPr lang="fr-FR" sz="1400" dirty="0" smtClean="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10400" y="6286500"/>
            <a:ext cx="2133600" cy="365125"/>
          </a:xfrm>
          <a:prstGeom prst="rect">
            <a:avLst/>
          </a:prstGeom>
        </p:spPr>
        <p:txBody>
          <a:bodyPr>
            <a:normAutofit fontScale="92500" lnSpcReduction="10000"/>
          </a:bodyPr>
          <a:lstStyle/>
          <a:p>
            <a:fld id="{7685FF2F-6005-4205-ACF1-907C3FB12482}" type="slidenum">
              <a:rPr lang="fr-FR" sz="2000" b="1" smtClean="0">
                <a:solidFill>
                  <a:schemeClr val="tx1"/>
                </a:solidFill>
                <a:latin typeface="Arial Black" pitchFamily="34" charset="0"/>
              </a:rPr>
              <a:pPr/>
              <a:t>21</a:t>
            </a:fld>
            <a:endParaRPr lang="fr-FR" sz="2000" b="1" dirty="0">
              <a:solidFill>
                <a:schemeClr val="tx1"/>
              </a:solidFill>
              <a:latin typeface="Arial Black" pitchFamily="34" charset="0"/>
            </a:endParaRPr>
          </a:p>
        </p:txBody>
      </p:sp>
      <p:pic>
        <p:nvPicPr>
          <p:cNvPr id="4" name="Image 3"/>
          <p:cNvPicPr/>
          <p:nvPr/>
        </p:nvPicPr>
        <p:blipFill>
          <a:blip r:embed="rId2"/>
          <a:srcRect l="41190" r="15959" b="84766"/>
          <a:stretch>
            <a:fillRect/>
          </a:stretch>
        </p:blipFill>
        <p:spPr bwMode="auto">
          <a:xfrm>
            <a:off x="8215338" y="0"/>
            <a:ext cx="928662" cy="428604"/>
          </a:xfrm>
          <a:prstGeom prst="rect">
            <a:avLst/>
          </a:prstGeom>
          <a:noFill/>
        </p:spPr>
      </p:pic>
      <p:sp>
        <p:nvSpPr>
          <p:cNvPr id="5" name="Rectangle 4"/>
          <p:cNvSpPr/>
          <p:nvPr/>
        </p:nvSpPr>
        <p:spPr>
          <a:xfrm>
            <a:off x="357158" y="0"/>
            <a:ext cx="8143932" cy="6755696"/>
          </a:xfrm>
          <a:prstGeom prst="rect">
            <a:avLst/>
          </a:prstGeom>
        </p:spPr>
        <p:txBody>
          <a:bodyPr wrap="square">
            <a:spAutoFit/>
          </a:bodyPr>
          <a:lstStyle/>
          <a:p>
            <a:pPr lvl="0" indent="452438"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Quant aux commanditaires, leur consentement est nécessaire pour tous les actes graves, excédant les pouvoirs des gérants et qui peuvent porter atteinte à leurs intérêts.</a:t>
            </a:r>
          </a:p>
          <a:p>
            <a:pPr lvl="0" indent="452438"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2913" fontAlgn="base">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2 -  La cession des parts sociales</a:t>
            </a:r>
          </a:p>
          <a:p>
            <a:pPr lvl="0" indent="442913" fontAlgn="base">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2913"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Les parts sociales ne peuvent être cédées qu'avec le consentement de tous les associés sauf clause statutaire contraire.</a:t>
            </a:r>
            <a:endParaRPr lang="fr-FR" sz="1400" dirty="0" smtClean="0">
              <a:latin typeface="Times New Roman" pitchFamily="18" charset="0"/>
              <a:cs typeface="Times New Roman" pitchFamily="18" charset="0"/>
            </a:endParaRPr>
          </a:p>
          <a:p>
            <a:pPr lvl="0" indent="442913" eaLnBrk="0" fontAlgn="base" hangingPunct="0">
              <a:spcBef>
                <a:spcPct val="0"/>
              </a:spcBef>
              <a:spcAft>
                <a:spcPct val="0"/>
              </a:spcAft>
              <a:tabLst>
                <a:tab pos="1711325" algn="l"/>
              </a:tabLst>
            </a:pPr>
            <a:endParaRPr lang="fr-FR" sz="1400" b="1" dirty="0" smtClean="0">
              <a:solidFill>
                <a:srgbClr val="000000"/>
              </a:solidFill>
              <a:latin typeface="Times New Roman" pitchFamily="18" charset="0"/>
              <a:ea typeface="Times New Roman" pitchFamily="18" charset="0"/>
              <a:cs typeface="Times New Roman" pitchFamily="18" charset="0"/>
            </a:endParaRPr>
          </a:p>
          <a:p>
            <a:pPr lvl="0" indent="442913"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C -</a:t>
            </a:r>
            <a:r>
              <a:rPr lang="fr-FR" sz="1400" b="1" u="sng" dirty="0" smtClean="0">
                <a:solidFill>
                  <a:srgbClr val="000000"/>
                </a:solidFill>
                <a:latin typeface="Times New Roman" pitchFamily="18" charset="0"/>
                <a:ea typeface="Times New Roman" pitchFamily="18" charset="0"/>
                <a:cs typeface="Times New Roman" pitchFamily="18" charset="0"/>
              </a:rPr>
              <a:t>La dissolution de la SCS</a:t>
            </a:r>
            <a:endParaRPr lang="fr-FR" sz="1400" dirty="0" smtClean="0">
              <a:latin typeface="Times New Roman" pitchFamily="18" charset="0"/>
              <a:cs typeface="Times New Roman" pitchFamily="18" charset="0"/>
            </a:endParaRPr>
          </a:p>
          <a:p>
            <a:pPr lvl="0" indent="442913" eaLnBrk="0" fontAlgn="base" hangingPunct="0">
              <a:spcBef>
                <a:spcPct val="0"/>
              </a:spcBef>
              <a:spcAft>
                <a:spcPct val="0"/>
              </a:spcAft>
              <a:tabLst>
                <a:tab pos="1711325" algn="l"/>
              </a:tabLst>
            </a:pPr>
            <a:r>
              <a:rPr lang="fr-FR" sz="1300" dirty="0" smtClean="0">
                <a:solidFill>
                  <a:srgbClr val="000000"/>
                </a:solidFill>
                <a:latin typeface="Arial" pitchFamily="34" charset="0"/>
                <a:ea typeface="Times New Roman" pitchFamily="18" charset="0"/>
                <a:cs typeface="Arial" pitchFamily="34" charset="0"/>
              </a:rPr>
              <a:t>	</a:t>
            </a:r>
            <a:endParaRPr lang="fr-FR" sz="1400" dirty="0" smtClean="0"/>
          </a:p>
          <a:p>
            <a:pPr lvl="0" indent="442913"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1  - Les causes</a:t>
            </a:r>
            <a:endParaRPr lang="fr-FR" sz="1400" dirty="0" smtClean="0">
              <a:latin typeface="Times New Roman" pitchFamily="18" charset="0"/>
              <a:cs typeface="Times New Roman" pitchFamily="18" charset="0"/>
            </a:endParaRPr>
          </a:p>
          <a:p>
            <a:pPr indent="442913"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Toutes les causes communes de dissolution des sociétés aussi que les causes de dissolution propres à la SNC sont applicables à la SCS. Cependant le décès, l'incapacité, la faiblesse ou l'interdiction d'un commanditaire n'entraîne pas la dissolution de la société.</a:t>
            </a:r>
            <a:endParaRPr lang="fr-FR" sz="1400" dirty="0" smtClean="0">
              <a:latin typeface="Times New Roman" pitchFamily="18" charset="0"/>
              <a:cs typeface="Times New Roman" pitchFamily="18" charset="0"/>
            </a:endParaRPr>
          </a:p>
          <a:p>
            <a:pPr lvl="0" indent="442913"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2913"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2 - Les effets</a:t>
            </a:r>
            <a:endParaRPr lang="fr-FR" sz="1400" dirty="0" smtClean="0">
              <a:latin typeface="Times New Roman" pitchFamily="18" charset="0"/>
              <a:cs typeface="Times New Roman" pitchFamily="18" charset="0"/>
            </a:endParaRPr>
          </a:p>
          <a:p>
            <a:pPr lvl="0" indent="442913"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 boni de liquidation sera reparti entre les associés. La répartition des pertes est faite en tenant compte de la limitation de responsabilité des commanditaires.</a:t>
            </a:r>
          </a:p>
          <a:p>
            <a:pPr lvl="0" indent="442913"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2913"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III - LA SOCIETE EN PARTICIPATION</a:t>
            </a:r>
          </a:p>
          <a:p>
            <a:pPr lvl="0" indent="442913"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2913"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société en participation est une société occulte. Elle n'est pas sujette aux formalités de publicité ni à  l'immatriculation.</a:t>
            </a:r>
          </a:p>
          <a:p>
            <a:pPr lvl="0" indent="442913"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2913"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 - </a:t>
            </a:r>
            <a:r>
              <a:rPr lang="fr-FR" sz="1400" b="1" u="sng" dirty="0" smtClean="0">
                <a:solidFill>
                  <a:srgbClr val="000000"/>
                </a:solidFill>
                <a:latin typeface="Times New Roman" pitchFamily="18" charset="0"/>
                <a:ea typeface="Times New Roman" pitchFamily="18" charset="0"/>
                <a:cs typeface="Times New Roman" pitchFamily="18" charset="0"/>
              </a:rPr>
              <a:t>La constitution de la société en participation</a:t>
            </a:r>
          </a:p>
          <a:p>
            <a:pPr lvl="0" indent="442913" eaLnBrk="0" fontAlgn="base" hangingPunct="0">
              <a:spcBef>
                <a:spcPct val="0"/>
              </a:spcBef>
              <a:spcAft>
                <a:spcPct val="0"/>
              </a:spcAft>
              <a:tabLst>
                <a:tab pos="1711325" algn="l"/>
              </a:tabLst>
            </a:pPr>
            <a:endParaRPr lang="fr-FR" sz="1400" b="1" dirty="0" smtClean="0">
              <a:solidFill>
                <a:srgbClr val="000000"/>
              </a:solidFill>
              <a:latin typeface="Times New Roman" pitchFamily="18" charset="0"/>
              <a:ea typeface="Times New Roman" pitchFamily="18" charset="0"/>
              <a:cs typeface="Times New Roman" pitchFamily="18" charset="0"/>
            </a:endParaRPr>
          </a:p>
          <a:p>
            <a:pPr lvl="0" indent="442913"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1 - Le contrat de société</a:t>
            </a:r>
            <a:endParaRPr lang="fr-FR" sz="1400" dirty="0" smtClean="0">
              <a:latin typeface="Times New Roman" pitchFamily="18" charset="0"/>
              <a:cs typeface="Times New Roman" pitchFamily="18" charset="0"/>
            </a:endParaRPr>
          </a:p>
          <a:p>
            <a:pPr lvl="0" indent="442913"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Le contrat est écrit.</a:t>
            </a:r>
            <a:endParaRPr lang="fr-FR" sz="1400" dirty="0" smtClean="0">
              <a:latin typeface="Times New Roman" pitchFamily="18" charset="0"/>
              <a:cs typeface="Times New Roman" pitchFamily="18" charset="0"/>
            </a:endParaRPr>
          </a:p>
          <a:p>
            <a:pPr lvl="0" indent="442913"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endParaRPr lang="fr-FR" sz="1400"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285720" y="0"/>
            <a:ext cx="8429684" cy="72019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2913"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2 - La capacité</a:t>
            </a:r>
          </a:p>
          <a:p>
            <a:pPr lvl="0" indent="442913"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2913"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L'associé n'a pas la qualité de commerçant. Lorsqu'il se livre à des opérations commerciales, il doit avoir la capacité pour agir.</a:t>
            </a:r>
            <a:endParaRPr lang="fr-FR" sz="1400" dirty="0" smtClean="0">
              <a:latin typeface="Times New Roman" pitchFamily="18" charset="0"/>
              <a:cs typeface="Times New Roman" pitchFamily="18" charset="0"/>
            </a:endParaRPr>
          </a:p>
          <a:p>
            <a:pPr lvl="0" indent="442913"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3 - Les apports</a:t>
            </a:r>
          </a:p>
          <a:p>
            <a:pPr lvl="0" indent="442913"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2913"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Chaque associé conserve la propriété de l'apport qu'il apporte à la création de la société.</a:t>
            </a:r>
          </a:p>
          <a:p>
            <a:pPr lvl="0" indent="442913"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fontAlgn="base">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4 - La vocation aux bénéfices et aux pertes</a:t>
            </a: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Les clauses léonines sont interdites. Chaque associé doit avoir vocation aux bénéfices et aux pertes.</a:t>
            </a:r>
          </a:p>
          <a:p>
            <a:pPr lvl="0" indent="457200" eaLnBrk="0" fontAlgn="base" hangingPunct="0">
              <a:spcBef>
                <a:spcPct val="0"/>
              </a:spcBef>
              <a:spcAft>
                <a:spcPct val="0"/>
              </a:spcAft>
              <a:tabLst>
                <a:tab pos="1711325" algn="l"/>
              </a:tabLst>
            </a:pPr>
            <a:endParaRPr lang="fr-FR" sz="1400" dirty="0" smtClean="0"/>
          </a:p>
          <a:p>
            <a:pPr lvl="0" indent="45720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B - </a:t>
            </a:r>
            <a:r>
              <a:rPr lang="fr-FR" sz="1400" b="1" u="sng" dirty="0" smtClean="0">
                <a:solidFill>
                  <a:srgbClr val="000000"/>
                </a:solidFill>
                <a:latin typeface="Times New Roman" pitchFamily="18" charset="0"/>
                <a:ea typeface="Times New Roman" pitchFamily="18" charset="0"/>
                <a:cs typeface="Times New Roman" pitchFamily="18" charset="0"/>
              </a:rPr>
              <a:t>Le fonctionnement</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 fonctionnement de la société en participation suit les mêmes règles que celle applicables à la SNC.</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C- </a:t>
            </a:r>
            <a:r>
              <a:rPr lang="fr-FR" sz="1400" b="1" u="sng" dirty="0" smtClean="0">
                <a:solidFill>
                  <a:srgbClr val="000000"/>
                </a:solidFill>
                <a:latin typeface="Times New Roman" pitchFamily="18" charset="0"/>
                <a:ea typeface="Times New Roman" pitchFamily="18" charset="0"/>
                <a:cs typeface="Times New Roman" pitchFamily="18" charset="0"/>
              </a:rPr>
              <a:t>La dissolution</a:t>
            </a:r>
          </a:p>
          <a:p>
            <a:pPr lvl="0" indent="457200"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Elle est dissoute selon les mêmes causes de dissolution communes à toutes</a:t>
            </a:r>
            <a:r>
              <a:rPr lang="fr-FR" sz="1400" dirty="0" smtClean="0">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les sociétés et celles propres à la SNC.</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IV – LA SOCIETE DE FAIT ET LA SOCIETE CREEE DE FAIT</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b="1" dirty="0" smtClean="0">
                <a:latin typeface="Times New Roman" pitchFamily="18" charset="0"/>
                <a:ea typeface="Times New Roman" pitchFamily="18" charset="0"/>
                <a:cs typeface="Times New Roman" pitchFamily="18" charset="0"/>
              </a:rPr>
              <a:t>                      A  -</a:t>
            </a:r>
            <a:r>
              <a:rPr lang="fr-FR" sz="1400" b="1" u="sng" dirty="0" smtClean="0">
                <a:latin typeface="Times New Roman" pitchFamily="18" charset="0"/>
                <a:ea typeface="Times New Roman" pitchFamily="18" charset="0"/>
                <a:cs typeface="Times New Roman" pitchFamily="18" charset="0"/>
              </a:rPr>
              <a:t> La société de fait</a:t>
            </a: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Il y a:</a:t>
            </a: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1 - La société constituée qualifiée de fait</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1" indent="457200" eaLnBrk="0" fontAlgn="base" hangingPunct="0">
              <a:spcBef>
                <a:spcPct val="0"/>
              </a:spcBef>
              <a:spcAft>
                <a:spcPct val="0"/>
              </a:spcAft>
              <a:buFont typeface="Wingdings" pitchFamily="2" charset="2"/>
              <a:buChar char="ü"/>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Elle se rencontre dans deux cas : </a:t>
            </a:r>
            <a:r>
              <a:rPr lang="fr-FR" sz="1400" dirty="0" smtClean="0">
                <a:solidFill>
                  <a:schemeClr val="accent1">
                    <a:lumMod val="75000"/>
                  </a:schemeClr>
                </a:solidFill>
                <a:latin typeface="Times New Roman" pitchFamily="18" charset="0"/>
                <a:ea typeface="Times New Roman" pitchFamily="18" charset="0"/>
                <a:cs typeface="Times New Roman" pitchFamily="18" charset="0"/>
              </a:rPr>
              <a:t>Une des sociétés reconnues par l'acte uniforme est constituée mais les fondateurs n'accomplissent pas les formalités légales constitutives.</a:t>
            </a:r>
            <a:r>
              <a:rPr lang="fr-FR" sz="1400" dirty="0" smtClean="0">
                <a:solidFill>
                  <a:srgbClr val="000000"/>
                </a:solidFill>
                <a:latin typeface="Times New Roman" pitchFamily="18" charset="0"/>
                <a:ea typeface="Times New Roman" pitchFamily="18" charset="0"/>
                <a:cs typeface="Times New Roman" pitchFamily="18" charset="0"/>
              </a:rPr>
              <a:t/>
            </a:r>
            <a:br>
              <a:rPr lang="fr-FR" sz="1400" dirty="0" smtClean="0">
                <a:solidFill>
                  <a:srgbClr val="000000"/>
                </a:solidFill>
                <a:latin typeface="Times New Roman" pitchFamily="18" charset="0"/>
                <a:ea typeface="Times New Roman" pitchFamily="18" charset="0"/>
                <a:cs typeface="Times New Roman" pitchFamily="18" charset="0"/>
              </a:rPr>
            </a:br>
            <a:r>
              <a:rPr lang="fr-FR" sz="1400" dirty="0" smtClean="0">
                <a:solidFill>
                  <a:srgbClr val="000000"/>
                </a:solidFill>
                <a:latin typeface="Times New Roman" pitchFamily="18" charset="0"/>
                <a:ea typeface="Times New Roman" pitchFamily="18" charset="0"/>
                <a:cs typeface="Times New Roman" pitchFamily="18" charset="0"/>
              </a:rPr>
              <a:t>                      </a:t>
            </a:r>
            <a:r>
              <a:rPr lang="fr-FR" sz="1400" u="sng" dirty="0" smtClean="0">
                <a:solidFill>
                  <a:srgbClr val="000000"/>
                </a:solidFill>
                <a:latin typeface="Times New Roman" pitchFamily="18" charset="0"/>
                <a:ea typeface="Times New Roman" pitchFamily="18" charset="0"/>
                <a:cs typeface="Times New Roman" pitchFamily="18" charset="0"/>
              </a:rPr>
              <a:t>Exemple</a:t>
            </a:r>
            <a:r>
              <a:rPr lang="fr-FR" sz="1400" dirty="0" smtClean="0">
                <a:solidFill>
                  <a:srgbClr val="000000"/>
                </a:solidFill>
                <a:latin typeface="Times New Roman" pitchFamily="18" charset="0"/>
                <a:ea typeface="Times New Roman" pitchFamily="18" charset="0"/>
                <a:cs typeface="Times New Roman" pitchFamily="18" charset="0"/>
              </a:rPr>
              <a:t> : Ne pas accomplir les formalités de publicité ou d'immatriculation</a:t>
            </a:r>
          </a:p>
          <a:p>
            <a:pPr lvl="1"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1" indent="457200"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Une société constituée mais non reconnue par l'acte uniforme</a:t>
            </a:r>
            <a:r>
              <a:rPr lang="fr-FR" sz="1400" dirty="0" smtClean="0">
                <a:solidFill>
                  <a:srgbClr val="000000"/>
                </a:solidFill>
                <a:latin typeface="Times New Roman" pitchFamily="18" charset="0"/>
                <a:ea typeface="Times New Roman" pitchFamily="18" charset="0"/>
                <a:cs typeface="Times New Roman" pitchFamily="18" charset="0"/>
              </a:rPr>
              <a:t>.</a:t>
            </a:r>
          </a:p>
          <a:p>
            <a:pPr lvl="2"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endParaRPr lang="fr-FR" sz="1400" dirty="0" smtClean="0">
              <a:latin typeface="Times New Roman" pitchFamily="18" charset="0"/>
              <a:cs typeface="Times New Roman" pitchFamily="18" charset="0"/>
            </a:endParaRPr>
          </a:p>
        </p:txBody>
      </p:sp>
      <p:sp>
        <p:nvSpPr>
          <p:cNvPr id="3" name="Espace réservé du numéro de diapositive 2"/>
          <p:cNvSpPr>
            <a:spLocks noGrp="1"/>
          </p:cNvSpPr>
          <p:nvPr>
            <p:ph type="sldNum" sz="quarter" idx="12"/>
          </p:nvPr>
        </p:nvSpPr>
        <p:spPr>
          <a:xfrm>
            <a:off x="7010400" y="6492875"/>
            <a:ext cx="2133600" cy="365125"/>
          </a:xfrm>
          <a:prstGeom prst="rect">
            <a:avLst/>
          </a:prstGeom>
        </p:spPr>
        <p:txBody>
          <a:bodyPr>
            <a:normAutofit fontScale="92500" lnSpcReduction="10000"/>
          </a:bodyPr>
          <a:lstStyle/>
          <a:p>
            <a:fld id="{7685FF2F-6005-4205-ACF1-907C3FB12482}" type="slidenum">
              <a:rPr lang="fr-FR" sz="2000" b="1" smtClean="0">
                <a:solidFill>
                  <a:schemeClr val="tx1"/>
                </a:solidFill>
                <a:latin typeface="Arial Black" pitchFamily="34" charset="0"/>
              </a:rPr>
              <a:pPr/>
              <a:t>22</a:t>
            </a:fld>
            <a:endParaRPr lang="fr-FR" sz="2000" b="1" dirty="0">
              <a:solidFill>
                <a:schemeClr val="tx1"/>
              </a:solidFill>
              <a:latin typeface="Arial Black" pitchFamily="34" charset="0"/>
            </a:endParaRPr>
          </a:p>
        </p:txBody>
      </p:sp>
      <p:pic>
        <p:nvPicPr>
          <p:cNvPr id="4" name="Image 3"/>
          <p:cNvPicPr/>
          <p:nvPr/>
        </p:nvPicPr>
        <p:blipFill>
          <a:blip r:embed="rId3"/>
          <a:srcRect l="41190" r="15959" b="84766"/>
          <a:stretch>
            <a:fillRect/>
          </a:stretch>
        </p:blipFill>
        <p:spPr bwMode="auto">
          <a:xfrm>
            <a:off x="7786710" y="0"/>
            <a:ext cx="1357290" cy="500042"/>
          </a:xfrm>
          <a:prstGeom prst="rect">
            <a:avLst/>
          </a:prstGeom>
          <a:noFill/>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643966" y="6429397"/>
            <a:ext cx="500034" cy="428604"/>
          </a:xfrm>
          <a:prstGeom prst="rect">
            <a:avLst/>
          </a:prstGeom>
        </p:spPr>
        <p:txBody>
          <a:bodyPr>
            <a:normAutofit fontScale="85000" lnSpcReduction="10000"/>
          </a:bodyPr>
          <a:lstStyle/>
          <a:p>
            <a:fld id="{7685FF2F-6005-4205-ACF1-907C3FB12482}" type="slidenum">
              <a:rPr lang="fr-FR" sz="2000" b="1" smtClean="0">
                <a:solidFill>
                  <a:schemeClr val="tx1"/>
                </a:solidFill>
                <a:latin typeface="Arial Black" pitchFamily="34" charset="0"/>
              </a:rPr>
              <a:pPr/>
              <a:t>23</a:t>
            </a:fld>
            <a:endParaRPr lang="fr-FR" sz="2000" b="1" dirty="0">
              <a:solidFill>
                <a:schemeClr val="tx1"/>
              </a:solidFill>
              <a:latin typeface="Arial Black" pitchFamily="34" charset="0"/>
            </a:endParaRPr>
          </a:p>
        </p:txBody>
      </p:sp>
      <p:pic>
        <p:nvPicPr>
          <p:cNvPr id="4" name="Image 3"/>
          <p:cNvPicPr/>
          <p:nvPr/>
        </p:nvPicPr>
        <p:blipFill>
          <a:blip r:embed="rId2"/>
          <a:srcRect l="41190" r="15959" b="84766"/>
          <a:stretch>
            <a:fillRect/>
          </a:stretch>
        </p:blipFill>
        <p:spPr bwMode="auto">
          <a:xfrm>
            <a:off x="7786710" y="0"/>
            <a:ext cx="1357290" cy="500042"/>
          </a:xfrm>
          <a:prstGeom prst="rect">
            <a:avLst/>
          </a:prstGeom>
          <a:noFill/>
        </p:spPr>
      </p:pic>
      <p:sp>
        <p:nvSpPr>
          <p:cNvPr id="5" name="Rectangle 4"/>
          <p:cNvSpPr/>
          <p:nvPr/>
        </p:nvSpPr>
        <p:spPr>
          <a:xfrm>
            <a:off x="285720" y="0"/>
            <a:ext cx="8572560" cy="6986528"/>
          </a:xfrm>
          <a:prstGeom prst="rect">
            <a:avLst/>
          </a:prstGeom>
        </p:spPr>
        <p:txBody>
          <a:bodyPr wrap="square">
            <a:spAutoFit/>
          </a:bodyPr>
          <a:lstStyle/>
          <a:p>
            <a:pPr lvl="0" indent="457200" eaLnBrk="0" fontAlgn="base" hangingPunct="0">
              <a:spcBef>
                <a:spcPct val="0"/>
              </a:spcBef>
              <a:spcAft>
                <a:spcPct val="0"/>
              </a:spcAft>
              <a:tabLst>
                <a:tab pos="1711325" algn="l"/>
              </a:tabLst>
            </a:pPr>
            <a:r>
              <a:rPr lang="fr-FR" sz="1400" b="1" u="sng" dirty="0" smtClean="0">
                <a:solidFill>
                  <a:srgbClr val="000000"/>
                </a:solidFill>
                <a:latin typeface="Times New Roman" pitchFamily="18" charset="0"/>
                <a:ea typeface="Times New Roman" pitchFamily="18" charset="0"/>
                <a:cs typeface="Times New Roman" pitchFamily="18" charset="0"/>
              </a:rPr>
              <a:t> </a:t>
            </a:r>
            <a:r>
              <a:rPr lang="fr-FR" sz="1400" b="1" dirty="0" smtClean="0">
                <a:solidFill>
                  <a:srgbClr val="000000"/>
                </a:solidFill>
                <a:latin typeface="Times New Roman" pitchFamily="18" charset="0"/>
                <a:ea typeface="Times New Roman" pitchFamily="18" charset="0"/>
                <a:cs typeface="Times New Roman" pitchFamily="18" charset="0"/>
              </a:rPr>
              <a:t>                           		   2 - La société de fait non constituée</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C'est l'hypothèse des personnes qui se comportent comme des associés sans</a:t>
            </a:r>
            <a:r>
              <a:rPr lang="fr-FR" sz="1400" dirty="0" smtClean="0">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avoir constitué entre elles une des sociétés prévues par l'acte uniforme. Exemple : Le concubinage</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B - </a:t>
            </a:r>
            <a:r>
              <a:rPr lang="fr-FR" sz="1400" b="1" u="sng" dirty="0" smtClean="0">
                <a:solidFill>
                  <a:srgbClr val="000000"/>
                </a:solidFill>
                <a:latin typeface="Times New Roman" pitchFamily="18" charset="0"/>
                <a:ea typeface="Times New Roman" pitchFamily="18" charset="0"/>
                <a:cs typeface="Times New Roman" pitchFamily="18" charset="0"/>
              </a:rPr>
              <a:t>La société créée de fait</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II y a société créée de fait lorsque la société a été constituée sans faire l'objet d'un écrit et par conséquent elle ne peut être immatriculée.  </a:t>
            </a:r>
            <a:r>
              <a:rPr lang="fr-FR" sz="1400" b="1" dirty="0" smtClean="0">
                <a:solidFill>
                  <a:srgbClr val="000000"/>
                </a:solidFill>
                <a:latin typeface="Times New Roman" pitchFamily="18" charset="0"/>
                <a:ea typeface="Times New Roman" pitchFamily="18" charset="0"/>
                <a:cs typeface="Times New Roman" pitchFamily="18" charset="0"/>
              </a:rPr>
              <a:t>N.B</a:t>
            </a:r>
            <a:r>
              <a:rPr lang="fr-FR" sz="1400" dirty="0" smtClean="0">
                <a:solidFill>
                  <a:srgbClr val="000000"/>
                </a:solidFill>
                <a:latin typeface="Times New Roman" pitchFamily="18" charset="0"/>
                <a:ea typeface="Times New Roman" pitchFamily="18" charset="0"/>
                <a:cs typeface="Times New Roman" pitchFamily="18" charset="0"/>
              </a:rPr>
              <a:t> : Les règles de la société en non collectif sont applicables à l'organisation et au fonctionnement des sociétés de fait et créée de fait</a:t>
            </a:r>
            <a:endParaRPr lang="fr-FR" sz="1400" dirty="0" smtClean="0">
              <a:latin typeface="Arial" pitchFamily="34" charset="0"/>
              <a:cs typeface="Arial" pitchFamily="34" charset="0"/>
            </a:endParaRP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b="1" u="sng" dirty="0" smtClean="0">
                <a:solidFill>
                  <a:srgbClr val="000000"/>
                </a:solidFill>
                <a:latin typeface="Times New Roman" pitchFamily="18" charset="0"/>
                <a:ea typeface="Times New Roman" pitchFamily="18" charset="0"/>
                <a:cs typeface="Times New Roman" pitchFamily="18" charset="0"/>
              </a:rPr>
              <a:t>Section</a:t>
            </a:r>
            <a:r>
              <a:rPr lang="fr-FR" sz="1400" b="1" dirty="0" smtClean="0">
                <a:solidFill>
                  <a:srgbClr val="000000"/>
                </a:solidFill>
                <a:latin typeface="Times New Roman" pitchFamily="18" charset="0"/>
                <a:ea typeface="Times New Roman" pitchFamily="18" charset="0"/>
                <a:cs typeface="Times New Roman" pitchFamily="18" charset="0"/>
              </a:rPr>
              <a:t> II : LA SOCIETE A RESPONSABILITE LIMITEE (S.A.R.L)</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Elle a </a:t>
            </a: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été instituée et organisée en Côte d'Ivoire par le décret du 19 Novembre 1928. Désormais c'est l'acte uniforme relatif aux sociétés commerciales en ses articles 309 et suivants qui la réglemente spécifiquement. </a:t>
            </a:r>
            <a:r>
              <a:rPr lang="fr-FR" sz="1400" dirty="0" smtClean="0">
                <a:latin typeface="Times New Roman" pitchFamily="18" charset="0"/>
                <a:ea typeface="Times New Roman" pitchFamily="18" charset="0"/>
                <a:cs typeface="Times New Roman" pitchFamily="18" charset="0"/>
              </a:rPr>
              <a:t>Une</a:t>
            </a:r>
            <a:r>
              <a:rPr lang="fr-FR" sz="1400" dirty="0" smtClean="0">
                <a:solidFill>
                  <a:srgbClr val="000000"/>
                </a:solidFill>
                <a:latin typeface="Times New Roman" pitchFamily="18" charset="0"/>
                <a:ea typeface="Times New Roman" pitchFamily="18" charset="0"/>
                <a:cs typeface="Times New Roman" pitchFamily="18" charset="0"/>
              </a:rPr>
              <a:t> seule personne ou au moins deux personnes physiques ou morales peuvent la constituer.</a:t>
            </a: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Qu'elle soit de nature civile ou commerciale, la S.A.R.L est commerciale par la forme.</a:t>
            </a:r>
            <a:br>
              <a:rPr lang="fr-FR" sz="1400" dirty="0" smtClean="0">
                <a:solidFill>
                  <a:srgbClr val="000000"/>
                </a:solidFill>
                <a:latin typeface="Times New Roman" pitchFamily="18" charset="0"/>
                <a:ea typeface="Times New Roman" pitchFamily="18" charset="0"/>
                <a:cs typeface="Times New Roman" pitchFamily="18" charset="0"/>
              </a:rPr>
            </a:b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I - LA CONSTITUTION DE LA S.A.R.L</a:t>
            </a:r>
          </a:p>
          <a:p>
            <a:pPr lvl="0" indent="46672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buFont typeface="Arial" pitchFamily="34" charset="0"/>
              <a:buChar char="•"/>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Elle doit remplir les conditions de fond et de forme de constitution de toutes sociétés commerciales.</a:t>
            </a:r>
            <a:endParaRPr lang="fr-FR" sz="1400" dirty="0" smtClean="0">
              <a:latin typeface="Times New Roman" pitchFamily="18" charset="0"/>
              <a:cs typeface="Times New Roman" pitchFamily="18" charset="0"/>
            </a:endParaRPr>
          </a:p>
          <a:p>
            <a:pPr lvl="1" indent="466725"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Les associés n'ayant pas la qualité de commerçant, un mineur ou un majeur incapable peuvent être associés dans une .S.A.R.L.</a:t>
            </a:r>
            <a:endParaRPr lang="fr-FR" sz="1400" dirty="0" smtClean="0">
              <a:solidFill>
                <a:schemeClr val="accent1">
                  <a:lumMod val="75000"/>
                </a:schemeClr>
              </a:solidFill>
              <a:latin typeface="Times New Roman" pitchFamily="18" charset="0"/>
              <a:cs typeface="Times New Roman" pitchFamily="18" charset="0"/>
            </a:endParaRPr>
          </a:p>
          <a:p>
            <a:pPr lvl="1" indent="466725"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Ainsi, deux époux peuvent être associés dans une S.A.R.L dans la mesure où la responsabilité des associés est limitée aux apports.</a:t>
            </a:r>
            <a:endParaRPr lang="fr-FR" sz="1400" dirty="0" smtClean="0">
              <a:solidFill>
                <a:schemeClr val="accent1">
                  <a:lumMod val="75000"/>
                </a:schemeClr>
              </a:solidFill>
              <a:latin typeface="Times New Roman" pitchFamily="18" charset="0"/>
              <a:cs typeface="Times New Roman" pitchFamily="18" charset="0"/>
            </a:endParaRPr>
          </a:p>
          <a:p>
            <a:pPr lvl="1" indent="466725"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L'acte uniforme exige comme capital social la somme de un million au moins. Les apports doivent être libérés au moment de la constitution de la société. La libération et le dépôt des fonds doivent être constatés par un notaire au moyen d'une déclaration notariée de souscription et de versement.</a:t>
            </a:r>
            <a:endParaRPr lang="fr-FR" sz="1400" dirty="0" smtClean="0">
              <a:solidFill>
                <a:schemeClr val="accent1">
                  <a:lumMod val="75000"/>
                </a:schemeClr>
              </a:solidFill>
              <a:latin typeface="Times New Roman" pitchFamily="18" charset="0"/>
              <a:cs typeface="Times New Roman" pitchFamily="18" charset="0"/>
            </a:endParaRPr>
          </a:p>
          <a:p>
            <a:pPr lvl="1" indent="466725"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Le capital social est divisé en parts sociales d'une valeur nominale égale, laquelle ne peut-être inférieure à 5000 F. L'apport en nature est évalué par tous les associés ou par un commissaire aux comptes lorsque sa valeur est supérieure à 5.000.000F.</a:t>
            </a:r>
          </a:p>
          <a:p>
            <a:pPr lvl="1" indent="466725" eaLnBrk="0" fontAlgn="base" hangingPunct="0">
              <a:spcBef>
                <a:spcPct val="0"/>
              </a:spcBef>
              <a:spcAft>
                <a:spcPct val="0"/>
              </a:spcAft>
              <a:buFont typeface="Wingdings" pitchFamily="2" charset="2"/>
              <a:buChar char="ü"/>
              <a:tabLst>
                <a:tab pos="1711325" algn="l"/>
              </a:tabLst>
            </a:pPr>
            <a:endParaRPr lang="fr-FR" sz="1400" dirty="0" smtClean="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458200" y="6143644"/>
            <a:ext cx="685800" cy="577831"/>
          </a:xfrm>
          <a:prstGeom prst="rect">
            <a:avLst/>
          </a:prstGeom>
        </p:spPr>
        <p:txBody>
          <a:bodyPr>
            <a:normAutofit/>
          </a:bodyPr>
          <a:lstStyle/>
          <a:p>
            <a:fld id="{7685FF2F-6005-4205-ACF1-907C3FB12482}" type="slidenum">
              <a:rPr lang="fr-FR" sz="2000" b="1" smtClean="0">
                <a:solidFill>
                  <a:schemeClr val="tx1"/>
                </a:solidFill>
                <a:latin typeface="Arial Black" pitchFamily="34" charset="0"/>
              </a:rPr>
              <a:pPr/>
              <a:t>24</a:t>
            </a:fld>
            <a:endParaRPr lang="fr-FR" sz="2000" b="1" dirty="0">
              <a:solidFill>
                <a:schemeClr val="tx1"/>
              </a:solidFill>
              <a:latin typeface="Arial Black" pitchFamily="34" charset="0"/>
            </a:endParaRPr>
          </a:p>
        </p:txBody>
      </p:sp>
      <p:pic>
        <p:nvPicPr>
          <p:cNvPr id="4" name="Image 3"/>
          <p:cNvPicPr/>
          <p:nvPr/>
        </p:nvPicPr>
        <p:blipFill>
          <a:blip r:embed="rId2"/>
          <a:srcRect l="41190" r="15959" b="84766"/>
          <a:stretch>
            <a:fillRect/>
          </a:stretch>
        </p:blipFill>
        <p:spPr bwMode="auto">
          <a:xfrm>
            <a:off x="7572396" y="0"/>
            <a:ext cx="1571604" cy="428604"/>
          </a:xfrm>
          <a:prstGeom prst="rect">
            <a:avLst/>
          </a:prstGeom>
          <a:noFill/>
        </p:spPr>
      </p:pic>
      <p:sp>
        <p:nvSpPr>
          <p:cNvPr id="5" name="Rectangle 4"/>
          <p:cNvSpPr/>
          <p:nvPr/>
        </p:nvSpPr>
        <p:spPr>
          <a:xfrm>
            <a:off x="214282" y="0"/>
            <a:ext cx="8643998" cy="6986528"/>
          </a:xfrm>
          <a:prstGeom prst="rect">
            <a:avLst/>
          </a:prstGeom>
        </p:spPr>
        <p:txBody>
          <a:bodyPr wrap="square">
            <a:spAutoFit/>
          </a:bodyPr>
          <a:lstStyle/>
          <a:p>
            <a:pPr lvl="0" indent="466725"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p>
          <a:p>
            <a:pPr lvl="0" indent="466725"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II - LE FONCTIONNEMENT DE LA S.A.R.L</a:t>
            </a:r>
          </a:p>
          <a:p>
            <a:pPr lvl="0" indent="466725"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 - </a:t>
            </a:r>
            <a:r>
              <a:rPr lang="fr-FR" sz="1400" b="1" u="sng" dirty="0" smtClean="0">
                <a:solidFill>
                  <a:srgbClr val="000000"/>
                </a:solidFill>
                <a:latin typeface="Times New Roman" pitchFamily="18" charset="0"/>
                <a:ea typeface="Times New Roman" pitchFamily="18" charset="0"/>
                <a:cs typeface="Times New Roman" pitchFamily="18" charset="0"/>
              </a:rPr>
              <a:t>L'administration de la S.A.R.L.</a:t>
            </a:r>
          </a:p>
          <a:p>
            <a:pPr lvl="0" indent="466725" eaLnBrk="0" fontAlgn="base" hangingPunct="0">
              <a:spcBef>
                <a:spcPct val="0"/>
              </a:spcBef>
              <a:spcAft>
                <a:spcPct val="0"/>
              </a:spcAft>
              <a:tabLst>
                <a:tab pos="1711325" algn="l"/>
              </a:tabLst>
            </a:pPr>
            <a:endParaRPr lang="fr-FR" sz="1400" b="1" u="sng" dirty="0" smtClean="0">
              <a:solidFill>
                <a:srgbClr val="000000"/>
              </a:solidFill>
              <a:latin typeface="Times New Roman" pitchFamily="18" charset="0"/>
              <a:ea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Aux termes de l'acte uniforme, la SARL est gérée par une ou plusieurs personnes physiques associées ou non. Les gérants peuvent être statutaires ou non. Leur fonction peut-être gratuite ou rémunérées. Aussi ils peuvent faire l'objet de révocation par les associés ou par les juges pour juste motif, sinon elle peut donner lieu à des dommages et intérêt</a:t>
            </a:r>
          </a:p>
          <a:p>
            <a:pPr lvl="0" indent="46672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Dans leur mission, ils sont investis des pouvoirs les plus étendus pour agir en toutes circonstances au nom de la société. A l'égard des associés, le gérant peut faire tous les actes de gestion dans l'intérêt de la société. </a:t>
            </a:r>
          </a:p>
          <a:p>
            <a:pPr lvl="0" indent="466725" eaLnBrk="0" fontAlgn="base" hangingPunct="0">
              <a:spcBef>
                <a:spcPct val="0"/>
              </a:spcBef>
              <a:spcAft>
                <a:spcPct val="0"/>
              </a:spcAft>
              <a:buFont typeface="Arial" pitchFamily="34" charset="0"/>
              <a:buChar char="•"/>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Cependant, il leur est interdit aussi qu'à leurs conjoints, descendant et ascendant de contracter sous quelque forme que ce soit, des emprunts auprès de la société; de se faire consentir par elle un découvert en compte-courant ou autrement, ainsi que de se faire cautionner ou avaliser par elle leurs engagements envers les tiers.</a:t>
            </a: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Enfin dans l'exercice de leur gestion, les gérants engagent leur responsabilité civile. L'action en responsabilité se prescrit par 3 ans.</a:t>
            </a:r>
          </a:p>
          <a:p>
            <a:pPr lvl="0"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B - </a:t>
            </a:r>
            <a:r>
              <a:rPr lang="fr-FR" sz="1400" b="1" u="sng" dirty="0" smtClean="0">
                <a:solidFill>
                  <a:srgbClr val="000000"/>
                </a:solidFill>
                <a:latin typeface="Times New Roman" pitchFamily="18" charset="0"/>
                <a:ea typeface="Times New Roman" pitchFamily="18" charset="0"/>
                <a:cs typeface="Times New Roman" pitchFamily="18" charset="0"/>
              </a:rPr>
              <a:t>La vie sociale</a:t>
            </a:r>
          </a:p>
          <a:p>
            <a:pPr lvl="0"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En cours de vie sociale, les associés ont le droit d'être informés de la vie de la société et de participer à la répartition des bénéfices.</a:t>
            </a: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Tous les bénéfices ne seront pas partagés. Chaque année, sur les bénéfices, 1/10 au moins sera .prélevé pour la constitution d'une réserve légale. Le prélèvement ne cesse que lorsque la réserve a atteint le 1/5 du capital social.</a:t>
            </a: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Les associés prennent les décisions en assemblées générales ordinaires ou extraordinaires.</a:t>
            </a: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Concernant l'AG ordinaire, elle a pour prérogatives :</a:t>
            </a:r>
            <a:endParaRPr lang="fr-FR" sz="1400" dirty="0" smtClean="0">
              <a:latin typeface="Times New Roman" pitchFamily="18" charset="0"/>
              <a:cs typeface="Times New Roman" pitchFamily="18" charset="0"/>
            </a:endParaRPr>
          </a:p>
          <a:p>
            <a:pPr lvl="1" indent="447675"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de statuer sur les états financiers de synthèse de l'exercice écoulé ;</a:t>
            </a:r>
            <a:endParaRPr lang="fr-FR" sz="1400" dirty="0" smtClean="0">
              <a:solidFill>
                <a:schemeClr val="accent1">
                  <a:lumMod val="75000"/>
                </a:schemeClr>
              </a:solidFill>
              <a:latin typeface="Times New Roman" pitchFamily="18" charset="0"/>
              <a:cs typeface="Times New Roman" pitchFamily="18" charset="0"/>
            </a:endParaRPr>
          </a:p>
          <a:p>
            <a:pPr lvl="1" indent="447675"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d'autoriser la gérance à effectuer les opérations subordonnées dans les statuts à l'accord préalable des associés </a:t>
            </a:r>
            <a:endParaRPr lang="fr-FR" sz="1400" dirty="0" smtClean="0">
              <a:solidFill>
                <a:schemeClr val="accent1">
                  <a:lumMod val="75000"/>
                </a:schemeClr>
              </a:solidFill>
              <a:latin typeface="Times New Roman" pitchFamily="18" charset="0"/>
              <a:cs typeface="Times New Roman" pitchFamily="18" charset="0"/>
            </a:endParaRPr>
          </a:p>
          <a:p>
            <a:pPr lvl="1" indent="447675"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de procéder à la nomination et au remplacement des gérants ;</a:t>
            </a:r>
            <a:endParaRPr lang="fr-FR" sz="1400" dirty="0" smtClean="0">
              <a:solidFill>
                <a:schemeClr val="accent1">
                  <a:lumMod val="75000"/>
                </a:schemeClr>
              </a:solidFill>
              <a:latin typeface="Times New Roman" pitchFamily="18" charset="0"/>
              <a:cs typeface="Times New Roman" pitchFamily="18" charset="0"/>
            </a:endParaRPr>
          </a:p>
          <a:p>
            <a:pPr lvl="1" indent="447675"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d'approuver les conventions intervenues entre la société et l'un des gérants ou l 'un des associés.</a:t>
            </a:r>
            <a:r>
              <a:rPr lang="fr-FR" sz="1400" dirty="0" smtClean="0">
                <a:solidFill>
                  <a:srgbClr val="000000"/>
                </a:solidFill>
                <a:latin typeface="Times New Roman" pitchFamily="18" charset="0"/>
                <a:ea typeface="Times New Roman" pitchFamily="18" charset="0"/>
                <a:cs typeface="Times New Roman" pitchFamily="18" charset="0"/>
              </a:rPr>
              <a:t/>
            </a:r>
            <a:br>
              <a:rPr lang="fr-FR" sz="1400" dirty="0" smtClean="0">
                <a:solidFill>
                  <a:srgbClr val="000000"/>
                </a:solidFill>
                <a:latin typeface="Times New Roman" pitchFamily="18" charset="0"/>
                <a:ea typeface="Times New Roman" pitchFamily="18" charset="0"/>
                <a:cs typeface="Times New Roman" pitchFamily="18" charset="0"/>
              </a:rPr>
            </a:br>
            <a:endParaRPr lang="fr-FR" sz="1400" dirty="0" smtClean="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10400" y="6492875"/>
            <a:ext cx="2133600" cy="365125"/>
          </a:xfrm>
          <a:prstGeom prst="rect">
            <a:avLst/>
          </a:prstGeom>
        </p:spPr>
        <p:txBody>
          <a:bodyPr>
            <a:normAutofit fontScale="92500" lnSpcReduction="10000"/>
          </a:bodyPr>
          <a:lstStyle/>
          <a:p>
            <a:fld id="{7685FF2F-6005-4205-ACF1-907C3FB12482}" type="slidenum">
              <a:rPr lang="fr-FR" sz="2000" b="1" smtClean="0">
                <a:solidFill>
                  <a:schemeClr val="tx1"/>
                </a:solidFill>
                <a:latin typeface="Arial Black" pitchFamily="34" charset="0"/>
                <a:cs typeface="Times New Roman" pitchFamily="18" charset="0"/>
              </a:rPr>
              <a:pPr/>
              <a:t>25</a:t>
            </a:fld>
            <a:endParaRPr lang="fr-FR" sz="2000" b="1" dirty="0">
              <a:solidFill>
                <a:schemeClr val="tx1"/>
              </a:solidFill>
              <a:latin typeface="Arial Black" pitchFamily="34" charset="0"/>
              <a:cs typeface="Times New Roman" pitchFamily="18" charset="0"/>
            </a:endParaRPr>
          </a:p>
        </p:txBody>
      </p:sp>
      <p:pic>
        <p:nvPicPr>
          <p:cNvPr id="4" name="Image 3"/>
          <p:cNvPicPr/>
          <p:nvPr/>
        </p:nvPicPr>
        <p:blipFill>
          <a:blip r:embed="rId2"/>
          <a:srcRect l="41190" r="15959" b="84766"/>
          <a:stretch>
            <a:fillRect/>
          </a:stretch>
        </p:blipFill>
        <p:spPr bwMode="auto">
          <a:xfrm>
            <a:off x="7572396" y="0"/>
            <a:ext cx="1571604" cy="597724"/>
          </a:xfrm>
          <a:prstGeom prst="rect">
            <a:avLst/>
          </a:prstGeom>
          <a:noFill/>
        </p:spPr>
      </p:pic>
      <p:sp>
        <p:nvSpPr>
          <p:cNvPr id="5" name="Rectangle 4"/>
          <p:cNvSpPr/>
          <p:nvPr/>
        </p:nvSpPr>
        <p:spPr>
          <a:xfrm>
            <a:off x="500034" y="0"/>
            <a:ext cx="8001056" cy="6555641"/>
          </a:xfrm>
          <a:prstGeom prst="rect">
            <a:avLst/>
          </a:prstGeom>
        </p:spPr>
        <p:txBody>
          <a:bodyPr wrap="square">
            <a:spAutoFit/>
          </a:bodyPr>
          <a:lstStyle/>
          <a:p>
            <a:pPr lvl="0" indent="447675" eaLnBrk="0" fontAlgn="base" hangingPunct="0">
              <a:spcBef>
                <a:spcPct val="0"/>
              </a:spcBef>
              <a:spcAft>
                <a:spcPct val="0"/>
              </a:spcAft>
              <a:tabLst>
                <a:tab pos="1711325" algn="l"/>
              </a:tabLst>
            </a:pPr>
            <a:endParaRPr lang="fr-FR" sz="1400" b="1" dirty="0" smtClean="0">
              <a:solidFill>
                <a:srgbClr val="000000"/>
              </a:solidFill>
              <a:latin typeface="Times New Roman" pitchFamily="18" charset="0"/>
              <a:ea typeface="Times New Roman" pitchFamily="18" charset="0"/>
              <a:cs typeface="Times New Roman" pitchFamily="18" charset="0"/>
            </a:endParaRPr>
          </a:p>
          <a:p>
            <a:pPr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Elle est sanctionnée par un procès-verbal signé par chacun des associés présents. Quant à l'AG extraordinaire, elle a pour objet :</a:t>
            </a:r>
          </a:p>
          <a:p>
            <a:pPr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1" indent="447675"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de statuer sur les modifications des statuts ;</a:t>
            </a:r>
            <a:endParaRPr lang="fr-FR" sz="1400" dirty="0" smtClean="0">
              <a:solidFill>
                <a:schemeClr val="accent1">
                  <a:lumMod val="75000"/>
                </a:schemeClr>
              </a:solidFill>
              <a:latin typeface="Times New Roman" pitchFamily="18" charset="0"/>
              <a:cs typeface="Times New Roman" pitchFamily="18" charset="0"/>
            </a:endParaRPr>
          </a:p>
          <a:p>
            <a:pPr lvl="1" indent="447675"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de l'augmentation des engagements des associés</a:t>
            </a:r>
            <a:endParaRPr lang="fr-FR" sz="1400" dirty="0" smtClean="0">
              <a:solidFill>
                <a:schemeClr val="accent1">
                  <a:lumMod val="75000"/>
                </a:schemeClr>
              </a:solidFill>
              <a:latin typeface="Times New Roman" pitchFamily="18" charset="0"/>
              <a:cs typeface="Times New Roman" pitchFamily="18" charset="0"/>
            </a:endParaRPr>
          </a:p>
          <a:p>
            <a:pPr lvl="1" indent="447675"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de la transformation de la société en SNC</a:t>
            </a:r>
            <a:endParaRPr lang="fr-FR" sz="1400" dirty="0" smtClean="0">
              <a:solidFill>
                <a:schemeClr val="accent1">
                  <a:lumMod val="75000"/>
                </a:schemeClr>
              </a:solidFill>
              <a:latin typeface="Times New Roman" pitchFamily="18" charset="0"/>
              <a:cs typeface="Times New Roman" pitchFamily="18" charset="0"/>
            </a:endParaRPr>
          </a:p>
          <a:p>
            <a:pPr lvl="1" indent="447675"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du transfert du siège social dans un État autre qu'un État au traité OHADA.</a:t>
            </a:r>
          </a:p>
          <a:p>
            <a:pPr lvl="0" indent="447675" eaLnBrk="0" fontAlgn="base" hangingPunct="0">
              <a:spcBef>
                <a:spcPct val="0"/>
              </a:spcBef>
              <a:spcAft>
                <a:spcPct val="0"/>
              </a:spcAft>
              <a:tabLst>
                <a:tab pos="1711325" algn="l"/>
              </a:tabLst>
            </a:pPr>
            <a:endParaRPr lang="fr-FR" sz="1400" b="1" dirty="0" smtClean="0">
              <a:solidFill>
                <a:srgbClr val="000000"/>
              </a:solidFill>
              <a:latin typeface="Times New Roman" pitchFamily="18" charset="0"/>
              <a:ea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C - </a:t>
            </a:r>
            <a:r>
              <a:rPr lang="fr-FR" sz="1400" b="1" u="sng" dirty="0" smtClean="0">
                <a:solidFill>
                  <a:srgbClr val="000000"/>
                </a:solidFill>
                <a:latin typeface="Times New Roman" pitchFamily="18" charset="0"/>
                <a:ea typeface="Times New Roman" pitchFamily="18" charset="0"/>
                <a:cs typeface="Times New Roman" pitchFamily="18" charset="0"/>
              </a:rPr>
              <a:t>Le contrôle externe de la société</a:t>
            </a:r>
          </a:p>
          <a:p>
            <a:pPr lvl="0"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II est assuré par les commissaires aux comptes. La présence de ceux-ci est obligatoire dans les S.A.R.L remplissant l'une des conditions suivantes :</a:t>
            </a:r>
            <a:endParaRPr lang="fr-FR" sz="1400" dirty="0" smtClean="0">
              <a:latin typeface="Times New Roman" pitchFamily="18" charset="0"/>
              <a:cs typeface="Times New Roman" pitchFamily="18" charset="0"/>
            </a:endParaRPr>
          </a:p>
          <a:p>
            <a:pPr lvl="2" indent="447675"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Capital social supérieur à 10 millions</a:t>
            </a:r>
            <a:endParaRPr lang="fr-FR" sz="1400" dirty="0" smtClean="0">
              <a:solidFill>
                <a:schemeClr val="accent1">
                  <a:lumMod val="75000"/>
                </a:schemeClr>
              </a:solidFill>
              <a:latin typeface="Times New Roman" pitchFamily="18" charset="0"/>
              <a:cs typeface="Times New Roman" pitchFamily="18" charset="0"/>
            </a:endParaRPr>
          </a:p>
          <a:p>
            <a:pPr lvl="2" indent="447675"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Chiffre d'affaire annuel supérieur à 250 millions.</a:t>
            </a:r>
            <a:endParaRPr lang="fr-FR" sz="1400" dirty="0" smtClean="0">
              <a:solidFill>
                <a:schemeClr val="accent1">
                  <a:lumMod val="75000"/>
                </a:schemeClr>
              </a:solidFill>
              <a:latin typeface="Times New Roman" pitchFamily="18" charset="0"/>
              <a:cs typeface="Times New Roman" pitchFamily="18" charset="0"/>
            </a:endParaRPr>
          </a:p>
          <a:p>
            <a:pPr lvl="0" indent="447675" eaLnBrk="0" fontAlgn="base" hangingPunct="0">
              <a:spcBef>
                <a:spcPct val="0"/>
              </a:spcBef>
              <a:spcAft>
                <a:spcPct val="0"/>
              </a:spcAft>
              <a:buFont typeface="Arial" pitchFamily="34" charset="0"/>
              <a:buChar char="•"/>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Les commissaires aux comptes vérifient les livres, la caisse, le porte feuille et les valeurs de la société de même que la conformité des documents comptables aux règles en vigueur.</a:t>
            </a: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Ils font chaque année un rapport annuel dans lequel ils certifient que les états financiers de synthèse sont réguliers et sincères.</a:t>
            </a: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Ils doivent signaler à l'assemblée générale les irrégularités et inexactitudes qu'ils ont reconnues dans les inventaires.</a:t>
            </a:r>
            <a:endParaRPr lang="fr-FR" sz="1400" dirty="0" smtClean="0">
              <a:latin typeface="Times New Roman" pitchFamily="18" charset="0"/>
              <a:cs typeface="Times New Roman" pitchFamily="18" charset="0"/>
            </a:endParaRPr>
          </a:p>
          <a:p>
            <a:pPr lvl="0" indent="447675" fontAlgn="base">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Ils informent le ministère public des faits délictueux constatés dans l'exercice de leur mission.</a:t>
            </a: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Ils ont le pouvoir de convoquer l'assemblée générale en cas de défaillance des gérants. Les commissaires aux comptes engagent leur responsabilité en cas de faute.</a:t>
            </a:r>
          </a:p>
          <a:p>
            <a:pPr lvl="0" indent="452438"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D - </a:t>
            </a:r>
            <a:r>
              <a:rPr lang="fr-FR" sz="1400" b="1" u="sng" dirty="0" smtClean="0">
                <a:solidFill>
                  <a:srgbClr val="000000"/>
                </a:solidFill>
                <a:latin typeface="Times New Roman" pitchFamily="18" charset="0"/>
                <a:ea typeface="Times New Roman" pitchFamily="18" charset="0"/>
                <a:cs typeface="Times New Roman" pitchFamily="18" charset="0"/>
              </a:rPr>
              <a:t>La cession des parts sociales</a:t>
            </a: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dirty="0" smtClean="0">
                <a:latin typeface="Times New Roman" pitchFamily="18" charset="0"/>
                <a:ea typeface="Times New Roman" pitchFamily="18" charset="0"/>
                <a:cs typeface="Times New Roman" pitchFamily="18" charset="0"/>
              </a:rPr>
              <a:t>	</a:t>
            </a: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cession de la part sociale à un associé ou à un tiers est organisée par les statuts. A défaut elle est libre à l'égard d'un associé et n'est pas libre à regard d'un</a:t>
            </a:r>
            <a:r>
              <a:rPr lang="fr-FR" sz="1400" dirty="0" smtClean="0">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tiers. Dans ce cas, la cession n'est possible qu'avec le consentement de la majorité des associés non cédants représentants les </a:t>
            </a:r>
            <a:r>
              <a:rPr lang="fr-FR" sz="1400" baseline="30000" dirty="0" smtClean="0">
                <a:solidFill>
                  <a:srgbClr val="000000"/>
                </a:solidFill>
                <a:latin typeface="Times New Roman" pitchFamily="18" charset="0"/>
                <a:ea typeface="Times New Roman" pitchFamily="18" charset="0"/>
                <a:cs typeface="Times New Roman" pitchFamily="18" charset="0"/>
              </a:rPr>
              <a:t>3</a:t>
            </a:r>
            <a:r>
              <a:rPr lang="fr-FR" sz="1400" dirty="0" smtClean="0">
                <a:solidFill>
                  <a:srgbClr val="000000"/>
                </a:solidFill>
                <a:latin typeface="Times New Roman" pitchFamily="18" charset="0"/>
                <a:ea typeface="Times New Roman" pitchFamily="18" charset="0"/>
                <a:cs typeface="Times New Roman" pitchFamily="18" charset="0"/>
              </a:rPr>
              <a:t>/4 du capital social.</a:t>
            </a:r>
            <a:endParaRPr lang="fr-FR" sz="1400" dirty="0" smtClean="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10400" y="6215063"/>
            <a:ext cx="2133600" cy="365125"/>
          </a:xfrm>
          <a:prstGeom prst="rect">
            <a:avLst/>
          </a:prstGeom>
        </p:spPr>
        <p:txBody>
          <a:bodyPr>
            <a:normAutofit fontScale="92500" lnSpcReduction="10000"/>
          </a:bodyPr>
          <a:lstStyle/>
          <a:p>
            <a:fld id="{7685FF2F-6005-4205-ACF1-907C3FB12482}" type="slidenum">
              <a:rPr lang="fr-FR" sz="2000" b="1" smtClean="0">
                <a:solidFill>
                  <a:schemeClr val="tx1"/>
                </a:solidFill>
                <a:latin typeface="Arial Black" pitchFamily="34" charset="0"/>
              </a:rPr>
              <a:pPr/>
              <a:t>26</a:t>
            </a:fld>
            <a:endParaRPr lang="fr-FR" sz="2000" b="1" dirty="0">
              <a:solidFill>
                <a:schemeClr val="tx1"/>
              </a:solidFill>
              <a:latin typeface="Arial Black" pitchFamily="34" charset="0"/>
            </a:endParaRPr>
          </a:p>
        </p:txBody>
      </p:sp>
      <p:pic>
        <p:nvPicPr>
          <p:cNvPr id="4" name="Image 3"/>
          <p:cNvPicPr/>
          <p:nvPr/>
        </p:nvPicPr>
        <p:blipFill>
          <a:blip r:embed="rId2"/>
          <a:srcRect l="41190" r="15959" b="84766"/>
          <a:stretch>
            <a:fillRect/>
          </a:stretch>
        </p:blipFill>
        <p:spPr bwMode="auto">
          <a:xfrm>
            <a:off x="8286776" y="0"/>
            <a:ext cx="857224" cy="428604"/>
          </a:xfrm>
          <a:prstGeom prst="rect">
            <a:avLst/>
          </a:prstGeom>
          <a:noFill/>
        </p:spPr>
      </p:pic>
      <p:sp>
        <p:nvSpPr>
          <p:cNvPr id="5" name="Rectangle 4"/>
          <p:cNvSpPr/>
          <p:nvPr/>
        </p:nvSpPr>
        <p:spPr>
          <a:xfrm>
            <a:off x="285720" y="142853"/>
            <a:ext cx="8358246" cy="6715148"/>
          </a:xfrm>
          <a:prstGeom prst="rect">
            <a:avLst/>
          </a:prstGeom>
        </p:spPr>
        <p:txBody>
          <a:bodyPr wrap="square">
            <a:spAutoFit/>
          </a:bodyPr>
          <a:lstStyle/>
          <a:p>
            <a:pPr lvl="0" indent="452438"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cession doit être constatée par écrit notarié ou sous-seing privé. Ensuite la cession doit être signifiée à la société par acte d'huissier ou acceptée par elle dans un acte authentique.</a:t>
            </a: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dirty="0" smtClean="0">
                <a:latin typeface="Times New Roman" pitchFamily="18" charset="0"/>
                <a:ea typeface="Times New Roman" pitchFamily="18" charset="0"/>
                <a:cs typeface="Times New Roman" pitchFamily="18" charset="0"/>
              </a:rPr>
              <a:t>Enfin, la S.A.R.L n’est pas dissoute par le décès de l’un des associés. Les parts sont librement transmises aux héritiers.</a:t>
            </a:r>
          </a:p>
          <a:p>
            <a:pPr lvl="0" indent="452438"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III - LA DISSOLUTION DE LA S.A.R.L.</a:t>
            </a:r>
          </a:p>
          <a:p>
            <a:pPr lvl="0" indent="452438"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a:t>
            </a:r>
            <a:r>
              <a:rPr lang="fr-FR" sz="1400" b="1" u="sng" dirty="0" smtClean="0">
                <a:solidFill>
                  <a:srgbClr val="000000"/>
                </a:solidFill>
                <a:latin typeface="Times New Roman" pitchFamily="18" charset="0"/>
                <a:ea typeface="Times New Roman" pitchFamily="18" charset="0"/>
                <a:cs typeface="Times New Roman" pitchFamily="18" charset="0"/>
              </a:rPr>
              <a:t> Causes de dissolution</a:t>
            </a:r>
          </a:p>
          <a:p>
            <a:pPr lvl="0" indent="452438"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S.A.R.L est dissoute selon les causes de dissolution communes à toutes les sociétés. Aussi elle est dissoute lorsqu'il y a réduction du capital social au dessous du</a:t>
            </a:r>
            <a:r>
              <a:rPr lang="fr-FR" sz="1400" dirty="0" smtClean="0">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minimum légal.</a:t>
            </a: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p>
          <a:p>
            <a:pPr lvl="0" indent="452438"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B - </a:t>
            </a:r>
            <a:r>
              <a:rPr lang="fr-FR" sz="1400" b="1" u="sng" dirty="0" smtClean="0">
                <a:solidFill>
                  <a:srgbClr val="000000"/>
                </a:solidFill>
                <a:latin typeface="Times New Roman" pitchFamily="18" charset="0"/>
                <a:ea typeface="Times New Roman" pitchFamily="18" charset="0"/>
                <a:cs typeface="Times New Roman" pitchFamily="18" charset="0"/>
              </a:rPr>
              <a:t>Effet de la dissolution</a:t>
            </a:r>
          </a:p>
          <a:p>
            <a:pPr lvl="0" indent="452438"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En cas de dissolution de la société, le partage de l'actif social se fait proportionnellement aux apports sauf clause contraire des statuts.</a:t>
            </a: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S'il y a perte, la responsabilité des associés sera limitée au montant de leurs apports.</a:t>
            </a:r>
            <a:br>
              <a:rPr lang="fr-FR" sz="1400" dirty="0" smtClean="0">
                <a:solidFill>
                  <a:srgbClr val="000000"/>
                </a:solidFill>
                <a:latin typeface="Times New Roman" pitchFamily="18" charset="0"/>
                <a:ea typeface="Times New Roman" pitchFamily="18" charset="0"/>
                <a:cs typeface="Times New Roman" pitchFamily="18" charset="0"/>
              </a:rPr>
            </a:br>
            <a:r>
              <a:rPr lang="fr-FR" sz="1400" dirty="0" smtClean="0">
                <a:solidFill>
                  <a:srgbClr val="000000"/>
                </a:solidFill>
                <a:latin typeface="Times New Roman" pitchFamily="18" charset="0"/>
                <a:ea typeface="Times New Roman" pitchFamily="18" charset="0"/>
                <a:cs typeface="Times New Roman" pitchFamily="18" charset="0"/>
              </a:rPr>
              <a:t>	:</a:t>
            </a: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b="1" u="sng" dirty="0" smtClean="0">
                <a:solidFill>
                  <a:srgbClr val="000000"/>
                </a:solidFill>
                <a:latin typeface="Times New Roman" pitchFamily="18" charset="0"/>
                <a:ea typeface="Times New Roman" pitchFamily="18" charset="0"/>
                <a:cs typeface="Times New Roman" pitchFamily="18" charset="0"/>
              </a:rPr>
              <a:t>Section :</a:t>
            </a:r>
            <a:r>
              <a:rPr lang="fr-FR" sz="1400" b="1" dirty="0" smtClean="0">
                <a:solidFill>
                  <a:srgbClr val="000000"/>
                </a:solidFill>
                <a:latin typeface="Times New Roman" pitchFamily="18" charset="0"/>
                <a:ea typeface="Times New Roman" pitchFamily="18" charset="0"/>
                <a:cs typeface="Times New Roman" pitchFamily="18" charset="0"/>
              </a:rPr>
              <a:t> III : LA SOCIETE ANONYME (S.A)</a:t>
            </a:r>
          </a:p>
          <a:p>
            <a:pPr lvl="0" indent="452438"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société anonyme est la seule société par actions aujourd'hui. Elle se définit comme une société commerciale dans laquelle les associés appelés actionnaires ne sont responsables qu'à concurrence de leurs apports et dont les choix des associés</a:t>
            </a:r>
            <a:r>
              <a:rPr lang="fr-FR" sz="1400" dirty="0" smtClean="0">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sont représentés par des actions.</a:t>
            </a:r>
            <a:endParaRPr lang="fr-FR" sz="1400" dirty="0" smtClean="0">
              <a:latin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Aussi désormais, une seule personne peut constituer une société anonyme</a:t>
            </a:r>
          </a:p>
          <a:p>
            <a:pPr lvl="0" indent="452438" eaLnBrk="0" fontAlgn="base" hangingPunct="0">
              <a:spcBef>
                <a:spcPct val="0"/>
              </a:spcBef>
              <a:spcAft>
                <a:spcPct val="0"/>
              </a:spcAft>
              <a:tabLst>
                <a:tab pos="1711325" algn="l"/>
              </a:tabLst>
            </a:pPr>
            <a:endParaRPr lang="fr-FR" sz="1400" b="1" dirty="0" smtClean="0">
              <a:solidFill>
                <a:srgbClr val="000000"/>
              </a:solidFill>
              <a:latin typeface="Times New Roman" pitchFamily="18" charset="0"/>
              <a:ea typeface="Times New Roman" pitchFamily="18" charset="0"/>
              <a:cs typeface="Times New Roman" pitchFamily="18" charset="0"/>
            </a:endParaRPr>
          </a:p>
          <a:p>
            <a:pPr lvl="0" indent="452438"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I - LA CONSTITUTION DE LA S.A </a:t>
            </a:r>
            <a:endParaRPr lang="fr-FR" sz="1400" dirty="0" smtClean="0">
              <a:latin typeface="Times New Roman" pitchFamily="18" charset="0"/>
              <a:cs typeface="Times New Roman" pitchFamily="18" charset="0"/>
            </a:endParaRPr>
          </a:p>
          <a:p>
            <a:pPr lvl="0" indent="461963"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a:t>
            </a:r>
            <a:endParaRPr lang="fr-FR" sz="1400" dirty="0" smtClean="0">
              <a:latin typeface="Times New Roman" pitchFamily="18" charset="0"/>
              <a:cs typeface="Times New Roman" pitchFamily="18" charset="0"/>
            </a:endParaRPr>
          </a:p>
          <a:p>
            <a:pPr lvl="0" indent="461963"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Les conditions de fond et de forme de la constitution sont les mêmes que pour toutes les sociétés commerciales.</a:t>
            </a:r>
          </a:p>
          <a:p>
            <a:pPr lvl="0" indent="461963"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815263" y="6356350"/>
            <a:ext cx="1328737" cy="287338"/>
          </a:xfrm>
          <a:prstGeom prst="rect">
            <a:avLst/>
          </a:prstGeom>
        </p:spPr>
        <p:txBody>
          <a:bodyPr>
            <a:normAutofit fontScale="77500" lnSpcReduction="20000"/>
          </a:bodyPr>
          <a:lstStyle/>
          <a:p>
            <a:fld id="{7685FF2F-6005-4205-ACF1-907C3FB12482}" type="slidenum">
              <a:rPr lang="fr-FR" sz="2000" b="1" smtClean="0">
                <a:solidFill>
                  <a:schemeClr val="tx1"/>
                </a:solidFill>
                <a:latin typeface="Arial Black" pitchFamily="34" charset="0"/>
              </a:rPr>
              <a:pPr/>
              <a:t>27</a:t>
            </a:fld>
            <a:endParaRPr lang="fr-FR" sz="2000" b="1" dirty="0">
              <a:solidFill>
                <a:schemeClr val="tx1"/>
              </a:solidFill>
              <a:latin typeface="Arial Black" pitchFamily="34" charset="0"/>
            </a:endParaRPr>
          </a:p>
        </p:txBody>
      </p:sp>
      <p:pic>
        <p:nvPicPr>
          <p:cNvPr id="4" name="Image 3"/>
          <p:cNvPicPr/>
          <p:nvPr/>
        </p:nvPicPr>
        <p:blipFill>
          <a:blip r:embed="rId2"/>
          <a:srcRect l="41190" r="15959" b="84766"/>
          <a:stretch>
            <a:fillRect/>
          </a:stretch>
        </p:blipFill>
        <p:spPr bwMode="auto">
          <a:xfrm>
            <a:off x="7572396" y="0"/>
            <a:ext cx="1571604" cy="500042"/>
          </a:xfrm>
          <a:prstGeom prst="rect">
            <a:avLst/>
          </a:prstGeom>
          <a:noFill/>
        </p:spPr>
      </p:pic>
      <p:sp>
        <p:nvSpPr>
          <p:cNvPr id="5" name="Rectangle 4"/>
          <p:cNvSpPr/>
          <p:nvPr/>
        </p:nvSpPr>
        <p:spPr>
          <a:xfrm>
            <a:off x="285720" y="0"/>
            <a:ext cx="8358246" cy="7201972"/>
          </a:xfrm>
          <a:prstGeom prst="rect">
            <a:avLst/>
          </a:prstGeom>
        </p:spPr>
        <p:txBody>
          <a:bodyPr wrap="square">
            <a:spAutoFit/>
          </a:bodyPr>
          <a:lstStyle/>
          <a:p>
            <a:pPr lvl="0" indent="461963" eaLnBrk="0" fontAlgn="base" hangingPunct="0">
              <a:spcBef>
                <a:spcPct val="0"/>
              </a:spcBef>
              <a:spcAft>
                <a:spcPct val="0"/>
              </a:spcAft>
              <a:tabLst>
                <a:tab pos="1711325" algn="l"/>
              </a:tabLst>
            </a:pPr>
            <a:endParaRPr lang="fr-FR" sz="1400" b="1" dirty="0" smtClean="0">
              <a:solidFill>
                <a:srgbClr val="000000"/>
              </a:solidFill>
              <a:latin typeface="Times New Roman" pitchFamily="18" charset="0"/>
              <a:ea typeface="Times New Roman" pitchFamily="18" charset="0"/>
              <a:cs typeface="Times New Roman" pitchFamily="18" charset="0"/>
            </a:endParaRPr>
          </a:p>
          <a:p>
            <a:pPr lvl="0" indent="461963"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 -  </a:t>
            </a:r>
            <a:r>
              <a:rPr lang="fr-FR" sz="1400" b="1" u="sng" dirty="0" smtClean="0">
                <a:solidFill>
                  <a:srgbClr val="000000"/>
                </a:solidFill>
                <a:latin typeface="Times New Roman" pitchFamily="18" charset="0"/>
                <a:ea typeface="Times New Roman" pitchFamily="18" charset="0"/>
                <a:cs typeface="Times New Roman" pitchFamily="18" charset="0"/>
              </a:rPr>
              <a:t>La formation du capital</a:t>
            </a:r>
          </a:p>
          <a:p>
            <a:pPr lvl="0" indent="461963"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1963"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La société peut être constituée avec apport en nature et avec stipulation d'avantage particulier ou non.</a:t>
            </a:r>
          </a:p>
          <a:p>
            <a:pPr lvl="0" indent="461963"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1963"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1 - La constitution par apport en numéraire et sous stipulation d'avantages particuliers</a:t>
            </a:r>
          </a:p>
          <a:p>
            <a:pPr lvl="0" indent="461963"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1963"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Dans la mesure où il y a aucun problème d'évaluation, les actionnaires souscrivent les actions tout simplement et leurs apports vont constituer le capital social.</a:t>
            </a:r>
          </a:p>
          <a:p>
            <a:pPr lvl="0" indent="461963"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1963"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a - La souscription des actions</a:t>
            </a:r>
          </a:p>
          <a:p>
            <a:pPr lvl="0" indent="461963"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1963"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souscription est l'acte juridique par lequel une personne s'engage à faire partie d'une société par actions, en apportant une somme ou un bien en nature d'un montant égal au nominal de ses titres.	</a:t>
            </a:r>
            <a:endParaRPr lang="fr-FR" sz="1400" dirty="0" smtClean="0"/>
          </a:p>
          <a:p>
            <a:pPr lvl="0" indent="461963" eaLnBrk="0" fontAlgn="base" hangingPunct="0">
              <a:spcBef>
                <a:spcPct val="0"/>
              </a:spcBef>
              <a:spcAft>
                <a:spcPct val="0"/>
              </a:spcAft>
              <a:buFont typeface="Arial" pitchFamily="34" charset="0"/>
              <a:buChar char="•"/>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société anonyme est certes commerciale par la forme mais les actionnaires n'ont pas la qualité de commerçant. Par conséquent un mineur incapable ou un majeur incapable interdit peut faire partie des associés. De même deux époux peuvent être actionnaires puisque la responsabilité des actionnaires est limitée à</a:t>
            </a:r>
            <a:r>
              <a:rPr lang="fr-FR" sz="1400" dirty="0" smtClean="0">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leurs apports.</a:t>
            </a:r>
            <a:endParaRPr lang="fr-FR" sz="1400" dirty="0" smtClean="0">
              <a:latin typeface="Times New Roman" pitchFamily="18" charset="0"/>
              <a:cs typeface="Times New Roman" pitchFamily="18" charset="0"/>
            </a:endParaRPr>
          </a:p>
          <a:p>
            <a:pPr lvl="0" indent="461963" eaLnBrk="0" fontAlgn="base" hangingPunct="0">
              <a:spcBef>
                <a:spcPct val="0"/>
              </a:spcBef>
              <a:spcAft>
                <a:spcPct val="0"/>
              </a:spcAft>
              <a:buFont typeface="Arial" pitchFamily="34" charset="0"/>
              <a:buChar char="•"/>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souscription des actions doit se faire par la signature d'un bulletin de souscription. Il s'agit d'un document établi par les fondateurs de la société dont la réglementation tend à protéger les souscripteurs contre les erreurs et les tromperies.</a:t>
            </a:r>
            <a:endParaRPr lang="fr-FR" sz="1400" dirty="0" smtClean="0">
              <a:latin typeface="Times New Roman" pitchFamily="18" charset="0"/>
              <a:cs typeface="Times New Roman" pitchFamily="18" charset="0"/>
            </a:endParaRPr>
          </a:p>
          <a:p>
            <a:pPr lvl="0" indent="461963"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C'est dans ce sens qu'en cas d'appel public à l'épargne les fondateurs sont tenus, avant le début des opérations de souscription, de publier une notice dans les journaux d'annonces légales de l'État partie du siège social ou des États parties dont l'épargne est sollicite.</a:t>
            </a:r>
          </a:p>
          <a:p>
            <a:pPr lvl="0" indent="461963"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1963"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Aux termes de l'acte uniforme relatif aux sociétés commerciales, sont réputées faire publiquement appel à l'épargne :</a:t>
            </a:r>
            <a:endParaRPr lang="fr-FR" sz="1400" dirty="0" smtClean="0">
              <a:latin typeface="Times New Roman" pitchFamily="18" charset="0"/>
              <a:cs typeface="Times New Roman" pitchFamily="18" charset="0"/>
            </a:endParaRPr>
          </a:p>
          <a:p>
            <a:pPr lvl="2" indent="461963"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Les sociétés dont les titres sont inscrits à la bourse des valeurs d'un État partie à dater de l'inscription de ces titres ; Les sociétés qui, pour offrir au public d'un État partie des titres quels qu'ils soient, ont recours soit à des établissements de crédit ou agents de change, soit à des procédures de publicité quelconque, soit au démarchage </a:t>
            </a:r>
            <a:endParaRPr lang="fr-FR" sz="1400" dirty="0" smtClean="0">
              <a:solidFill>
                <a:schemeClr val="accent1">
                  <a:lumMod val="75000"/>
                </a:schemeClr>
              </a:solidFill>
              <a:latin typeface="Times New Roman" pitchFamily="18" charset="0"/>
              <a:cs typeface="Times New Roman" pitchFamily="18" charset="0"/>
            </a:endParaRPr>
          </a:p>
          <a:p>
            <a:pPr lvl="1" indent="461963"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85720" y="0"/>
            <a:ext cx="8643998"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eaLnBrk="0" fontAlgn="base" hangingPunct="0">
              <a:spcBef>
                <a:spcPct val="0"/>
              </a:spcBef>
              <a:spcAft>
                <a:spcPct val="0"/>
              </a:spcAft>
              <a:tabLst>
                <a:tab pos="1711325" algn="l"/>
              </a:tabLst>
            </a:pPr>
            <a:endParaRPr lang="fr-FR" sz="1200" i="1" dirty="0" smtClean="0">
              <a:solidFill>
                <a:srgbClr val="000000"/>
              </a:solidFill>
              <a:latin typeface="Times New Roman" pitchFamily="18" charset="0"/>
              <a:ea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ü"/>
              <a:tabLst>
                <a:tab pos="1711325" algn="l"/>
              </a:tabLst>
            </a:pPr>
            <a:endParaRPr lang="fr-FR" sz="1200" i="1" dirty="0" smtClean="0">
              <a:solidFill>
                <a:srgbClr val="000000"/>
              </a:solidFill>
              <a:latin typeface="Times New Roman" pitchFamily="18" charset="0"/>
              <a:ea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ü"/>
              <a:tabLst>
                <a:tab pos="1711325" algn="l"/>
              </a:tabLst>
            </a:pPr>
            <a:r>
              <a:rPr lang="fr-FR" sz="1200" i="1" dirty="0" smtClean="0">
                <a:solidFill>
                  <a:srgbClr val="000000"/>
                </a:solidFill>
                <a:latin typeface="Times New Roman" pitchFamily="18" charset="0"/>
                <a:ea typeface="Times New Roman" pitchFamily="18" charset="0"/>
                <a:cs typeface="Times New Roman" pitchFamily="18" charset="0"/>
              </a:rPr>
              <a:t>  </a:t>
            </a:r>
            <a:r>
              <a:rPr lang="fr-FR" sz="1400" dirty="0" smtClean="0">
                <a:solidFill>
                  <a:schemeClr val="accent1">
                    <a:lumMod val="75000"/>
                  </a:schemeClr>
                </a:solidFill>
                <a:latin typeface="Times New Roman" pitchFamily="18" charset="0"/>
                <a:ea typeface="Times New Roman" pitchFamily="18" charset="0"/>
                <a:cs typeface="Times New Roman" pitchFamily="18" charset="0"/>
              </a:rPr>
              <a:t>Il y a également appel public à l'épargne dès lors qu’il y a diffusion des titres au-delà d'un cercle de 100 personnes .En cas d'appel public à l'épargne, le capital social minimum est de 100.000.000 f CFA. Le capital minimum exigé par la constitution du capital social est de 10.000.000 F CFA divisé en actions dont le montant nominal ne peut être inférieur à l0.000 f.</a:t>
            </a:r>
            <a:endParaRPr lang="fr-FR" sz="1400" dirty="0" smtClean="0">
              <a:solidFill>
                <a:schemeClr val="accent1">
                  <a:lumMod val="75000"/>
                </a:schemeClr>
              </a:solidFill>
              <a:latin typeface="Times New Roman" pitchFamily="18" charset="0"/>
              <a:cs typeface="Times New Roman" pitchFamily="18" charset="0"/>
            </a:endParaRPr>
          </a:p>
          <a:p>
            <a:pPr lvl="0" indent="461963"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b - La libération des actions</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Libérer l'action c'est verser la somme qui correspond aux actions souscrites. Il est fait obligation à chaque souscripteur d'action en numéraire de libérer au moins le quart de leur valeur nominale.</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Le versement du reliquat doit être fait dans un délai ne pouvant excéder trois ans à compter de l'immatriculation de la société au RCCM. Les sommes libérées et remises aux fondateurs doivent être déposées soit en l'étude d'un notaire, soit dans une banque avec la liste des souscripteurs et le montant versé par chacun d'eux sur un compte spécial ouvert au nom de la société en formation et cela dans un délai de 8 jours à compter de la réception des fonds.</a:t>
            </a:r>
          </a:p>
          <a:p>
            <a:pPr lvl="0"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2- La constitution avec apport en nature et/ou stipulation d'avantages particuliers</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Il se pose ici un problème d'évaluation des apports en nature et/ou des</a:t>
            </a:r>
            <a:r>
              <a:rPr lang="fr-FR" sz="1400" dirty="0" smtClean="0">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avantages en particulier.</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a:t>
            </a:r>
            <a:r>
              <a:rPr lang="fr-FR" sz="1200" i="1" dirty="0" smtClean="0">
                <a:solidFill>
                  <a:srgbClr val="000000"/>
                </a:solidFill>
                <a:latin typeface="Times New Roman" pitchFamily="18" charset="0"/>
                <a:ea typeface="Times New Roman" pitchFamily="18" charset="0"/>
                <a:cs typeface="Times New Roman" pitchFamily="18" charset="0"/>
              </a:rPr>
              <a:t>	</a:t>
            </a:r>
            <a:r>
              <a:rPr lang="fr-FR" sz="1400" i="1" dirty="0" smtClean="0">
                <a:solidFill>
                  <a:srgbClr val="000000"/>
                </a:solidFill>
                <a:latin typeface="Times New Roman" pitchFamily="18" charset="0"/>
                <a:ea typeface="Times New Roman" pitchFamily="18" charset="0"/>
                <a:cs typeface="Times New Roman" pitchFamily="18" charset="0"/>
              </a:rPr>
              <a:t>a - L'évaluation</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Elle sera faite par un commissaire aux apports nommés par les associés. Ceux-ci sont choisis sur la liste des commissaires aux comptes désignés par les actionnaires ou par un juge.</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Le commissaire aux apports doit veiller à ce que l'apport en nature ou l'avantage particulier ait une valeur qui correspond à la valeur nominale des actions à émettre.</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b - Le régime de rapport en nature</a:t>
            </a:r>
            <a:endParaRPr lang="fr-FR" sz="1400" dirty="0" smtClean="0">
              <a:latin typeface="Times New Roman" pitchFamily="18" charset="0"/>
              <a:cs typeface="Times New Roman" pitchFamily="18" charset="0"/>
            </a:endParaRPr>
          </a:p>
          <a:p>
            <a:pPr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Les apports en nature sont libérés intégralement lors de la constitution de la société. Cela signifie que les apports doivent transférer à la société le bien ou le droit qui est l'objet de leur apport.</a:t>
            </a:r>
            <a:r>
              <a:rPr lang="fr-FR" sz="1400" dirty="0" smtClean="0">
                <a:latin typeface="Times New Roman" pitchFamily="18" charset="0"/>
                <a:ea typeface="Times New Roman" pitchFamily="18" charset="0"/>
                <a:cs typeface="Times New Roman" pitchFamily="18" charset="0"/>
              </a:rPr>
              <a:t> Aussi, les actions d’apport sont négociables dès l’immatriculation de la société au RCCM.</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p:txBody>
      </p:sp>
      <p:sp>
        <p:nvSpPr>
          <p:cNvPr id="3" name="Espace réservé du numéro de diapositive 2"/>
          <p:cNvSpPr>
            <a:spLocks noGrp="1"/>
          </p:cNvSpPr>
          <p:nvPr>
            <p:ph type="sldNum" sz="quarter" idx="12"/>
          </p:nvPr>
        </p:nvSpPr>
        <p:spPr>
          <a:xfrm>
            <a:off x="8458200" y="6429396"/>
            <a:ext cx="685800" cy="292079"/>
          </a:xfrm>
          <a:prstGeom prst="rect">
            <a:avLst/>
          </a:prstGeom>
        </p:spPr>
        <p:txBody>
          <a:bodyPr>
            <a:normAutofit fontScale="77500" lnSpcReduction="20000"/>
          </a:bodyPr>
          <a:lstStyle/>
          <a:p>
            <a:fld id="{7685FF2F-6005-4205-ACF1-907C3FB12482}" type="slidenum">
              <a:rPr lang="fr-FR" sz="2000" b="1" smtClean="0">
                <a:solidFill>
                  <a:schemeClr val="tx1"/>
                </a:solidFill>
                <a:latin typeface="Arial Black" pitchFamily="34" charset="0"/>
              </a:rPr>
              <a:pPr/>
              <a:t>28</a:t>
            </a:fld>
            <a:endParaRPr lang="fr-FR" sz="2000" b="1" dirty="0">
              <a:solidFill>
                <a:schemeClr val="tx1"/>
              </a:solidFill>
              <a:latin typeface="Arial Black" pitchFamily="34" charset="0"/>
            </a:endParaRPr>
          </a:p>
        </p:txBody>
      </p:sp>
      <p:pic>
        <p:nvPicPr>
          <p:cNvPr id="4" name="Image 3"/>
          <p:cNvPicPr/>
          <p:nvPr/>
        </p:nvPicPr>
        <p:blipFill>
          <a:blip r:embed="rId2"/>
          <a:srcRect l="41190" r="15959" b="84766"/>
          <a:stretch>
            <a:fillRect/>
          </a:stretch>
        </p:blipFill>
        <p:spPr bwMode="auto">
          <a:xfrm>
            <a:off x="7500958" y="0"/>
            <a:ext cx="1643042" cy="428604"/>
          </a:xfrm>
          <a:prstGeom prst="rect">
            <a:avLst/>
          </a:prstGeom>
          <a:noFill/>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10400" y="6492875"/>
            <a:ext cx="2133600" cy="365125"/>
          </a:xfrm>
          <a:prstGeom prst="rect">
            <a:avLst/>
          </a:prstGeom>
        </p:spPr>
        <p:txBody>
          <a:bodyPr>
            <a:normAutofit fontScale="92500" lnSpcReduction="10000"/>
          </a:bodyPr>
          <a:lstStyle/>
          <a:p>
            <a:fld id="{7685FF2F-6005-4205-ACF1-907C3FB12482}" type="slidenum">
              <a:rPr lang="fr-FR" sz="2000" b="1" smtClean="0">
                <a:solidFill>
                  <a:schemeClr val="tx1"/>
                </a:solidFill>
                <a:latin typeface="Arial Black" pitchFamily="34" charset="0"/>
              </a:rPr>
              <a:pPr/>
              <a:t>29</a:t>
            </a:fld>
            <a:endParaRPr lang="fr-FR" sz="2000" b="1" dirty="0">
              <a:solidFill>
                <a:schemeClr val="tx1"/>
              </a:solidFill>
              <a:latin typeface="Arial Black" pitchFamily="34" charset="0"/>
            </a:endParaRPr>
          </a:p>
        </p:txBody>
      </p:sp>
      <p:pic>
        <p:nvPicPr>
          <p:cNvPr id="4" name="Image 3"/>
          <p:cNvPicPr/>
          <p:nvPr/>
        </p:nvPicPr>
        <p:blipFill>
          <a:blip r:embed="rId2"/>
          <a:srcRect l="41190" r="15959" b="84766"/>
          <a:stretch>
            <a:fillRect/>
          </a:stretch>
        </p:blipFill>
        <p:spPr bwMode="auto">
          <a:xfrm>
            <a:off x="7786710" y="0"/>
            <a:ext cx="1357290" cy="428604"/>
          </a:xfrm>
          <a:prstGeom prst="rect">
            <a:avLst/>
          </a:prstGeom>
          <a:noFill/>
        </p:spPr>
      </p:pic>
      <p:sp>
        <p:nvSpPr>
          <p:cNvPr id="5" name="Rectangle 4"/>
          <p:cNvSpPr/>
          <p:nvPr/>
        </p:nvSpPr>
        <p:spPr>
          <a:xfrm>
            <a:off x="571472" y="0"/>
            <a:ext cx="8215370" cy="6555641"/>
          </a:xfrm>
          <a:prstGeom prst="rect">
            <a:avLst/>
          </a:prstGeom>
        </p:spPr>
        <p:txBody>
          <a:bodyPr wrap="square">
            <a:spAutoFit/>
          </a:bodyPr>
          <a:lstStyle/>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a:t>
            </a:r>
          </a:p>
          <a:p>
            <a:pPr lvl="0"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a:t>
            </a:r>
            <a:r>
              <a:rPr lang="fr-FR" sz="1400" b="1" dirty="0" smtClean="0">
                <a:solidFill>
                  <a:srgbClr val="000000"/>
                </a:solidFill>
                <a:latin typeface="Times New Roman" pitchFamily="18" charset="0"/>
                <a:ea typeface="Times New Roman" pitchFamily="18" charset="0"/>
                <a:cs typeface="Times New Roman" pitchFamily="18" charset="0"/>
              </a:rPr>
              <a:t> B - </a:t>
            </a:r>
            <a:r>
              <a:rPr lang="fr-FR" sz="1400" b="1" u="sng" dirty="0" smtClean="0">
                <a:solidFill>
                  <a:srgbClr val="000000"/>
                </a:solidFill>
                <a:latin typeface="Times New Roman" pitchFamily="18" charset="0"/>
                <a:ea typeface="Times New Roman" pitchFamily="18" charset="0"/>
                <a:cs typeface="Times New Roman" pitchFamily="18" charset="0"/>
              </a:rPr>
              <a:t>Les formalités constitutives finales de la S.A</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1 - La signature des statuts</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Les statuts sont rédigés par écrit notarié ou sous-seing privé.</a:t>
            </a:r>
            <a:endParaRPr lang="fr-FR" sz="1400" dirty="0" smtClean="0">
              <a:latin typeface="Times New Roman" pitchFamily="18" charset="0"/>
              <a:cs typeface="Times New Roman" pitchFamily="18" charset="0"/>
            </a:endParaRPr>
          </a:p>
          <a:p>
            <a:pPr lvl="0" fontAlgn="base">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La signature des statuts par les souscripteurs ou par leurs mandataires intervient après la déclaration notariée de souscription et de versement.</a:t>
            </a:r>
          </a:p>
          <a:p>
            <a:pPr lvl="0" fontAlgn="base">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2 - L'assemblée constitutive</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C'est la toute première dans la vie de la S.A. Elle approuve les statuts, nomme les administrateurs, finalise les formalités de constitution et permet la constitution définitive de la société.</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Elle est convoquée par les fondateurs et présidée par l'actionnaire ayant le plus grand nombre d'action ou, à défaut, par le doyen d'âge.</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A la première convocation, l'assemblée ne peut valablement délibérer que si les souscripteurs présents ou représentés possèdent au moins la moitié des actions. A défaut, il y aura une 2</a:t>
            </a:r>
            <a:r>
              <a:rPr lang="fr-FR" sz="1400" baseline="30000" dirty="0" smtClean="0">
                <a:solidFill>
                  <a:srgbClr val="000000"/>
                </a:solidFill>
                <a:latin typeface="Times New Roman" pitchFamily="18" charset="0"/>
                <a:ea typeface="Times New Roman" pitchFamily="18" charset="0"/>
                <a:cs typeface="Times New Roman" pitchFamily="18" charset="0"/>
              </a:rPr>
              <a:t>e</a:t>
            </a:r>
            <a:r>
              <a:rPr lang="fr-FR" sz="1400" dirty="0" smtClean="0">
                <a:solidFill>
                  <a:srgbClr val="000000"/>
                </a:solidFill>
                <a:latin typeface="Times New Roman" pitchFamily="18" charset="0"/>
                <a:ea typeface="Times New Roman" pitchFamily="18" charset="0"/>
                <a:cs typeface="Times New Roman" pitchFamily="18" charset="0"/>
              </a:rPr>
              <a:t> ou 3</a:t>
            </a:r>
            <a:r>
              <a:rPr lang="fr-FR" sz="1400" baseline="30000" dirty="0" smtClean="0">
                <a:solidFill>
                  <a:srgbClr val="000000"/>
                </a:solidFill>
                <a:latin typeface="Times New Roman" pitchFamily="18" charset="0"/>
                <a:ea typeface="Times New Roman" pitchFamily="18" charset="0"/>
                <a:cs typeface="Times New Roman" pitchFamily="18" charset="0"/>
              </a:rPr>
              <a:t>e</a:t>
            </a:r>
            <a:r>
              <a:rPr lang="fr-FR" sz="1400" dirty="0" smtClean="0">
                <a:solidFill>
                  <a:srgbClr val="000000"/>
                </a:solidFill>
                <a:latin typeface="Times New Roman" pitchFamily="18" charset="0"/>
                <a:ea typeface="Times New Roman" pitchFamily="18" charset="0"/>
                <a:cs typeface="Times New Roman" pitchFamily="18" charset="0"/>
              </a:rPr>
              <a:t> convocation respectivement 6 jours ou 2 mois avant la date de réunion. Lors de la 2</a:t>
            </a:r>
            <a:r>
              <a:rPr lang="fr-FR" sz="1400" baseline="30000" dirty="0" smtClean="0">
                <a:solidFill>
                  <a:srgbClr val="000000"/>
                </a:solidFill>
                <a:latin typeface="Times New Roman" pitchFamily="18" charset="0"/>
                <a:ea typeface="Times New Roman" pitchFamily="18" charset="0"/>
                <a:cs typeface="Times New Roman" pitchFamily="18" charset="0"/>
              </a:rPr>
              <a:t>e</a:t>
            </a:r>
            <a:r>
              <a:rPr lang="fr-FR" sz="1400" dirty="0" smtClean="0">
                <a:solidFill>
                  <a:srgbClr val="000000"/>
                </a:solidFill>
                <a:latin typeface="Times New Roman" pitchFamily="18" charset="0"/>
                <a:ea typeface="Times New Roman" pitchFamily="18" charset="0"/>
                <a:cs typeface="Times New Roman" pitchFamily="18" charset="0"/>
              </a:rPr>
              <a:t> convocation, le quorum est d'au moins du quart des actions de ceux qui sont présents et à la 3</a:t>
            </a:r>
            <a:r>
              <a:rPr lang="fr-FR" sz="1400" baseline="30000" dirty="0" smtClean="0">
                <a:solidFill>
                  <a:srgbClr val="000000"/>
                </a:solidFill>
                <a:latin typeface="Times New Roman" pitchFamily="18" charset="0"/>
                <a:ea typeface="Times New Roman" pitchFamily="18" charset="0"/>
                <a:cs typeface="Times New Roman" pitchFamily="18" charset="0"/>
              </a:rPr>
              <a:t>e</a:t>
            </a:r>
            <a:r>
              <a:rPr lang="fr-FR" sz="1400" dirty="0" smtClean="0">
                <a:solidFill>
                  <a:srgbClr val="000000"/>
                </a:solidFill>
                <a:latin typeface="Times New Roman" pitchFamily="18" charset="0"/>
                <a:ea typeface="Times New Roman" pitchFamily="18" charset="0"/>
                <a:cs typeface="Times New Roman" pitchFamily="18" charset="0"/>
              </a:rPr>
              <a:t> convocation le quorum est de la moitié des actions.</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p>
          <a:p>
            <a:pPr lvl="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3 - Les formalités de publicité de société</a:t>
            </a:r>
          </a:p>
          <a:p>
            <a:pPr lvl="0" eaLnBrk="0" fontAlgn="base" hangingPunct="0">
              <a:spcBef>
                <a:spcPct val="0"/>
              </a:spcBef>
              <a:spcAft>
                <a:spcPct val="0"/>
              </a:spcAft>
              <a:tabLst>
                <a:tab pos="1711325" algn="l"/>
              </a:tabLst>
            </a:pPr>
            <a:endParaRPr lang="fr-FR" sz="1400" b="1" dirty="0" smtClean="0">
              <a:solidFill>
                <a:srgbClr val="0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II ya l'insertion d'un avis ou d'un extrait des statuts dans un journal d'annonce légales. En outre les fondateurs doivent procéder à l'immatriculation de la société au RCCM de la juridiction du lieu de siège social et cela dans un délai d'un mois à compter de la constitution de la société.</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Dès l'immatriculation, les administrateurs peuvent retirer les fonds en dépôt et débuter l'activité de la société.</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II - LE FONCTIONNEMENT DE LA S.A. </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2857496"/>
            <a:ext cx="7000924" cy="1143008"/>
          </a:xfrm>
          <a:prstGeom prst="roundRect">
            <a:avLst>
              <a:gd name="adj" fmla="val 22381"/>
            </a:avLst>
          </a:prstGeom>
        </p:spPr>
        <p:style>
          <a:lnRef idx="2">
            <a:schemeClr val="accent3"/>
          </a:lnRef>
          <a:fillRef idx="1">
            <a:schemeClr val="lt1"/>
          </a:fillRef>
          <a:effectRef idx="0">
            <a:schemeClr val="accent3"/>
          </a:effectRef>
          <a:fontRef idx="minor">
            <a:schemeClr val="dk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INTRODUCTION</a:t>
            </a:r>
            <a:r>
              <a:rPr lang="fr-FR" sz="48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fr-F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r>
            <a:br>
              <a:rPr lang="fr-F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endParaRPr lang="fr-FR" sz="48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Espace réservé du numéro de diapositive 2"/>
          <p:cNvSpPr>
            <a:spLocks noGrp="1"/>
          </p:cNvSpPr>
          <p:nvPr>
            <p:ph type="sldNum" sz="quarter" idx="12"/>
          </p:nvPr>
        </p:nvSpPr>
        <p:spPr>
          <a:xfrm>
            <a:off x="8458200" y="6215082"/>
            <a:ext cx="685800" cy="506393"/>
          </a:xfrm>
          <a:prstGeom prst="rect">
            <a:avLst/>
          </a:prstGeom>
        </p:spPr>
        <p:txBody>
          <a:bodyPr>
            <a:normAutofit/>
          </a:bodyPr>
          <a:lstStyle/>
          <a:p>
            <a:fld id="{7685FF2F-6005-4205-ACF1-907C3FB12482}" type="slidenum">
              <a:rPr lang="fr-FR" sz="2000" b="1" smtClean="0">
                <a:solidFill>
                  <a:schemeClr val="tx1"/>
                </a:solidFill>
                <a:latin typeface="Arial Black" pitchFamily="34" charset="0"/>
              </a:rPr>
              <a:pPr/>
              <a:t>3</a:t>
            </a:fld>
            <a:endParaRPr lang="fr-FR" sz="2000" b="1" dirty="0">
              <a:solidFill>
                <a:schemeClr val="tx1"/>
              </a:solidFill>
              <a:latin typeface="Arial Black" pitchFamily="34" charset="0"/>
            </a:endParaRPr>
          </a:p>
        </p:txBody>
      </p:sp>
      <p:sp>
        <p:nvSpPr>
          <p:cNvPr id="4" name="Titre 1"/>
          <p:cNvSpPr txBox="1">
            <a:spLocks/>
          </p:cNvSpPr>
          <p:nvPr/>
        </p:nvSpPr>
        <p:spPr>
          <a:xfrm>
            <a:off x="1714480" y="357166"/>
            <a:ext cx="7140276" cy="1083231"/>
          </a:xfrm>
          <a:prstGeom prst="rect">
            <a:avLst/>
          </a:prstGeom>
        </p:spPr>
        <p:txBody>
          <a:bodyPr vert="horz" lIns="91440" tIns="45720" rIns="91440" bIns="45720" rtlCol="0" anchor="ctr">
            <a:normAutofit fontScale="90000" lnSpcReduction="10000"/>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tx2"/>
                </a:solidFill>
              </a:rPr>
              <a:t>Cabinet </a:t>
            </a:r>
            <a:r>
              <a:rPr lang="fr-FR" dirty="0" smtClean="0">
                <a:solidFill>
                  <a:schemeClr val="tx2"/>
                </a:solidFill>
                <a:latin typeface="Broadway" pitchFamily="82" charset="0"/>
              </a:rPr>
              <a:t>ARIEL</a:t>
            </a:r>
            <a:r>
              <a:rPr lang="fr-FR" dirty="0" smtClean="0">
                <a:solidFill>
                  <a:schemeClr val="tx2"/>
                </a:solidFill>
              </a:rPr>
              <a:t> </a:t>
            </a:r>
            <a:r>
              <a:rPr lang="fr-FR" dirty="0" smtClean="0">
                <a:solidFill>
                  <a:srgbClr val="C00000"/>
                </a:solidFill>
                <a:latin typeface="Broadway" pitchFamily="82" charset="0"/>
              </a:rPr>
              <a:t>ASSISTANCE</a:t>
            </a:r>
            <a:br>
              <a:rPr lang="fr-FR" dirty="0" smtClean="0">
                <a:solidFill>
                  <a:srgbClr val="C00000"/>
                </a:solidFill>
                <a:latin typeface="Broadway" pitchFamily="82" charset="0"/>
              </a:rPr>
            </a:br>
            <a:r>
              <a:rPr lang="fr-FR" sz="2200" dirty="0" smtClean="0">
                <a:solidFill>
                  <a:srgbClr val="1F497D"/>
                </a:solidFill>
              </a:rPr>
              <a:t>Formation-Communication globale-Evènementiel- Etudes  et montage de projets-Prestations diverses</a:t>
            </a:r>
            <a:r>
              <a:rPr lang="fr-FR" sz="2200" dirty="0" smtClean="0">
                <a:solidFill>
                  <a:srgbClr val="C00000"/>
                </a:solidFill>
                <a:latin typeface="Broadway" pitchFamily="82" charset="0"/>
              </a:rPr>
              <a:t/>
            </a:r>
            <a:br>
              <a:rPr lang="fr-FR" sz="2200" dirty="0" smtClean="0">
                <a:solidFill>
                  <a:srgbClr val="C00000"/>
                </a:solidFill>
                <a:latin typeface="Broadway" pitchFamily="82" charset="0"/>
              </a:rPr>
            </a:br>
            <a:endParaRPr lang="fr-FR" dirty="0"/>
          </a:p>
        </p:txBody>
      </p:sp>
      <p:pic>
        <p:nvPicPr>
          <p:cNvPr id="5" name="Image 4"/>
          <p:cNvPicPr/>
          <p:nvPr/>
        </p:nvPicPr>
        <p:blipFill>
          <a:blip r:embed="rId2"/>
          <a:srcRect l="41190" r="15959" b="84766"/>
          <a:stretch>
            <a:fillRect/>
          </a:stretch>
        </p:blipFill>
        <p:spPr bwMode="auto">
          <a:xfrm>
            <a:off x="179512" y="116632"/>
            <a:ext cx="1463530" cy="1169228"/>
          </a:xfrm>
          <a:prstGeom prst="rect">
            <a:avLst/>
          </a:prstGeom>
          <a:noFill/>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501090" y="6286520"/>
            <a:ext cx="642910" cy="571480"/>
          </a:xfrm>
          <a:prstGeom prst="rect">
            <a:avLst/>
          </a:prstGeom>
        </p:spPr>
        <p:txBody>
          <a:bodyPr>
            <a:normAutofit/>
          </a:bodyPr>
          <a:lstStyle/>
          <a:p>
            <a:fld id="{7685FF2F-6005-4205-ACF1-907C3FB12482}" type="slidenum">
              <a:rPr lang="fr-FR" sz="1400" b="1" smtClean="0">
                <a:solidFill>
                  <a:schemeClr val="tx1"/>
                </a:solidFill>
                <a:latin typeface="Arial Black" pitchFamily="34" charset="0"/>
              </a:rPr>
              <a:pPr/>
              <a:t>30</a:t>
            </a:fld>
            <a:endParaRPr lang="fr-FR" sz="1400" b="1" dirty="0">
              <a:solidFill>
                <a:schemeClr val="tx1"/>
              </a:solidFill>
              <a:latin typeface="Arial Black" pitchFamily="34" charset="0"/>
            </a:endParaRPr>
          </a:p>
        </p:txBody>
      </p:sp>
      <p:sp>
        <p:nvSpPr>
          <p:cNvPr id="5" name="Rectangle 4"/>
          <p:cNvSpPr/>
          <p:nvPr/>
        </p:nvSpPr>
        <p:spPr>
          <a:xfrm>
            <a:off x="285720" y="-128528"/>
            <a:ext cx="8429684" cy="6771084"/>
          </a:xfrm>
          <a:prstGeom prst="rect">
            <a:avLst/>
          </a:prstGeom>
        </p:spPr>
        <p:txBody>
          <a:bodyPr wrap="square">
            <a:spAutoFit/>
          </a:bodyPr>
          <a:lstStyle/>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Ø"/>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Ø"/>
              <a:tabLst>
                <a:tab pos="1711325" algn="l"/>
              </a:tabLst>
            </a:pPr>
            <a:endParaRPr lang="fr-FR" sz="1400" b="1" dirty="0" smtClean="0">
              <a:solidFill>
                <a:schemeClr val="accent1">
                  <a:lumMod val="75000"/>
                </a:schemeClr>
              </a:solidFill>
              <a:latin typeface="Times New Roman" pitchFamily="18" charset="0"/>
              <a:ea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Ø"/>
              <a:tabLst>
                <a:tab pos="1711325" algn="l"/>
              </a:tabLst>
            </a:pPr>
            <a:endParaRPr lang="fr-FR" sz="1400" b="1" dirty="0" smtClean="0">
              <a:solidFill>
                <a:schemeClr val="accent1">
                  <a:lumMod val="75000"/>
                </a:schemeClr>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b="1" dirty="0" smtClean="0">
                <a:solidFill>
                  <a:srgbClr val="0070C0"/>
                </a:solidFill>
                <a:latin typeface="Times New Roman" pitchFamily="18" charset="0"/>
                <a:ea typeface="Times New Roman" pitchFamily="18" charset="0"/>
                <a:cs typeface="Times New Roman" pitchFamily="18" charset="0"/>
              </a:rPr>
              <a:t>            </a:t>
            </a:r>
            <a:r>
              <a:rPr lang="fr-FR" sz="1400" b="1" dirty="0" smtClean="0">
                <a:solidFill>
                  <a:srgbClr val="000000"/>
                </a:solidFill>
                <a:latin typeface="Times New Roman" pitchFamily="18" charset="0"/>
                <a:ea typeface="Times New Roman" pitchFamily="18" charset="0"/>
                <a:cs typeface="Times New Roman" pitchFamily="18" charset="0"/>
              </a:rPr>
              <a:t> A - </a:t>
            </a:r>
            <a:r>
              <a:rPr lang="fr-FR" sz="1400" b="1" u="sng" dirty="0" smtClean="0">
                <a:solidFill>
                  <a:srgbClr val="000000"/>
                </a:solidFill>
                <a:latin typeface="Times New Roman" pitchFamily="18" charset="0"/>
                <a:ea typeface="Times New Roman" pitchFamily="18" charset="0"/>
                <a:cs typeface="Times New Roman" pitchFamily="18" charset="0"/>
              </a:rPr>
              <a:t>L'administration de la S.A</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L'acte uniforme prévoit deux modes d'administration de la SA :</a:t>
            </a:r>
            <a:endParaRPr lang="fr-FR" sz="1400" dirty="0" smtClean="0">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Ø"/>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La S.A avec le conseil d'administration</a:t>
            </a:r>
            <a:endParaRPr lang="fr-FR" sz="1400" dirty="0" smtClean="0">
              <a:solidFill>
                <a:schemeClr val="accent1">
                  <a:lumMod val="75000"/>
                </a:schemeClr>
              </a:solidFill>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Ø"/>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La S.A avec administration général.</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1 - La SA avec conseil d'administration</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 conseil d'administration est l'organe chargé de l'administration de la société. Il est composé par les administrateurs qui vont nommer les dirigeants sociaux.</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a - L'administrateur</a:t>
            </a:r>
            <a:endParaRPr lang="fr-FR" sz="1400" dirty="0" smtClean="0">
              <a:latin typeface="Times New Roman" pitchFamily="18" charset="0"/>
              <a:cs typeface="Times New Roman" pitchFamily="18" charset="0"/>
            </a:endParaRPr>
          </a:p>
          <a:p>
            <a:pPr lvl="0" indent="457200" fontAlgn="base">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Les premiers administrateurs sont nommés par les statuts ou par l'assemblée générale constitutive. En cours de vie sociale, ils sont désignés par l'assemblée générale ordinaire. Ils sont soit actionnaires ou non. Le nombre d'administrateur est de 3 au moins et de 12 au plus.</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Un administrateur peut appartenir simultanément à plus de 5 conseils d'administrateur de société anonyme ayant leur siège sur le territoire d'un Etat de l'OHADA..</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C'est l'assemblée générale ordinaire qui révoque les administrateurs. Ceux-ci peuvent également démissionner. Les fonctions d'administrateurs ne sont pas gratuites. Outre la rémunération perçue dans le cadre d'un contrat de travail, les administrateurs perçoivent deux catégories de rémunération :</a:t>
            </a:r>
            <a:endParaRPr lang="fr-FR" sz="1400" dirty="0" smtClean="0">
              <a:latin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Ø"/>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a:t>
            </a:r>
            <a:r>
              <a:rPr lang="fr-FR" sz="1400" dirty="0" smtClean="0">
                <a:solidFill>
                  <a:schemeClr val="accent1">
                    <a:lumMod val="75000"/>
                  </a:schemeClr>
                </a:solidFill>
                <a:latin typeface="Times New Roman" pitchFamily="18" charset="0"/>
                <a:ea typeface="Times New Roman" pitchFamily="18" charset="0"/>
                <a:cs typeface="Times New Roman" pitchFamily="18" charset="0"/>
              </a:rPr>
              <a:t>Une  somme   fixe  annuelle  à  titre  d'indemnité   de  fonction   déterminée souverainement par l'assemblée générale ordinaire</a:t>
            </a:r>
          </a:p>
          <a:p>
            <a:pPr lvl="1" eaLnBrk="0" fontAlgn="base" hangingPunct="0">
              <a:spcBef>
                <a:spcPct val="0"/>
              </a:spcBef>
              <a:spcAft>
                <a:spcPct val="0"/>
              </a:spcAft>
              <a:buFont typeface="Wingdings" pitchFamily="2" charset="2"/>
              <a:buChar char="Ø"/>
              <a:tabLst>
                <a:tab pos="1711325" algn="l"/>
              </a:tabLst>
            </a:pPr>
            <a:r>
              <a:rPr lang="fr-FR" sz="1400" b="1" dirty="0" smtClean="0">
                <a:solidFill>
                  <a:srgbClr val="0070C0"/>
                </a:solidFill>
                <a:latin typeface="Times New Roman" pitchFamily="18" charset="0"/>
                <a:ea typeface="Times New Roman" pitchFamily="18" charset="0"/>
                <a:cs typeface="Times New Roman" pitchFamily="18" charset="0"/>
              </a:rPr>
              <a:t>     </a:t>
            </a:r>
            <a:r>
              <a:rPr lang="fr-FR" sz="1400" dirty="0" smtClean="0">
                <a:solidFill>
                  <a:schemeClr val="accent1">
                    <a:lumMod val="75000"/>
                  </a:schemeClr>
                </a:solidFill>
                <a:latin typeface="Times New Roman" pitchFamily="18" charset="0"/>
                <a:ea typeface="Times New Roman" pitchFamily="18" charset="0"/>
                <a:cs typeface="Times New Roman" pitchFamily="18" charset="0"/>
              </a:rPr>
              <a:t>Des rémunérations exceptionnelles pour les missions et mandats qui leur sont confiées, ou à des  remboursements pour les frais de voyage, de déplacement et dépenses engagées dans l'intérêt de la société</a:t>
            </a: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a:r>
            <a:br>
              <a:rPr lang="fr-FR" sz="1400" b="1" dirty="0" smtClean="0">
                <a:solidFill>
                  <a:schemeClr val="accent1">
                    <a:lumMod val="75000"/>
                  </a:schemeClr>
                </a:solidFill>
                <a:latin typeface="Times New Roman" pitchFamily="18" charset="0"/>
                <a:ea typeface="Times New Roman" pitchFamily="18" charset="0"/>
                <a:cs typeface="Times New Roman" pitchFamily="18" charset="0"/>
              </a:rPr>
            </a:b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b - Le conseil d'administration</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p:txBody>
      </p:sp>
      <p:sp>
        <p:nvSpPr>
          <p:cNvPr id="6" name="Titre 1"/>
          <p:cNvSpPr txBox="1">
            <a:spLocks/>
          </p:cNvSpPr>
          <p:nvPr/>
        </p:nvSpPr>
        <p:spPr>
          <a:xfrm>
            <a:off x="1714480" y="214291"/>
            <a:ext cx="7068838" cy="428627"/>
          </a:xfrm>
          <a:prstGeom prst="rect">
            <a:avLst/>
          </a:prstGeom>
        </p:spPr>
        <p:txBody>
          <a:bodyPr vert="horz" lIns="91440" tIns="45720" rIns="91440" bIns="45720" rtlCol="0" anchor="ctr">
            <a:normAutofit fontScale="45000" lnSpcReduction="20000"/>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tx2"/>
                </a:solidFill>
              </a:rPr>
              <a:t>Cabinet </a:t>
            </a:r>
            <a:r>
              <a:rPr lang="fr-FR" dirty="0" smtClean="0">
                <a:solidFill>
                  <a:schemeClr val="tx2"/>
                </a:solidFill>
                <a:latin typeface="Broadway" pitchFamily="82" charset="0"/>
              </a:rPr>
              <a:t>ARIEL</a:t>
            </a:r>
            <a:r>
              <a:rPr lang="fr-FR" dirty="0" smtClean="0">
                <a:solidFill>
                  <a:schemeClr val="tx2"/>
                </a:solidFill>
              </a:rPr>
              <a:t> </a:t>
            </a:r>
            <a:r>
              <a:rPr lang="fr-FR" dirty="0" smtClean="0">
                <a:solidFill>
                  <a:srgbClr val="C00000"/>
                </a:solidFill>
                <a:latin typeface="Broadway" pitchFamily="82" charset="0"/>
              </a:rPr>
              <a:t>ASSISTANCE</a:t>
            </a:r>
            <a:br>
              <a:rPr lang="fr-FR" dirty="0" smtClean="0">
                <a:solidFill>
                  <a:srgbClr val="C00000"/>
                </a:solidFill>
                <a:latin typeface="Broadway" pitchFamily="82" charset="0"/>
              </a:rPr>
            </a:br>
            <a:r>
              <a:rPr lang="fr-FR" sz="2200" dirty="0" smtClean="0">
                <a:solidFill>
                  <a:srgbClr val="1F497D"/>
                </a:solidFill>
              </a:rPr>
              <a:t>Formation-Communication globale-Evènementiel- Etudes  et montage de projets-Prestations diverses</a:t>
            </a:r>
            <a:r>
              <a:rPr lang="fr-FR" sz="2200" dirty="0" smtClean="0">
                <a:solidFill>
                  <a:srgbClr val="C00000"/>
                </a:solidFill>
                <a:latin typeface="Broadway" pitchFamily="82" charset="0"/>
              </a:rPr>
              <a:t/>
            </a:r>
            <a:br>
              <a:rPr lang="fr-FR" sz="2200" dirty="0" smtClean="0">
                <a:solidFill>
                  <a:srgbClr val="C00000"/>
                </a:solidFill>
                <a:latin typeface="Broadway" pitchFamily="82" charset="0"/>
              </a:rPr>
            </a:br>
            <a:endParaRPr lang="fr-FR" dirty="0"/>
          </a:p>
        </p:txBody>
      </p:sp>
      <p:pic>
        <p:nvPicPr>
          <p:cNvPr id="7" name="Image 6"/>
          <p:cNvPicPr/>
          <p:nvPr/>
        </p:nvPicPr>
        <p:blipFill>
          <a:blip r:embed="rId2" cstate="print"/>
          <a:srcRect l="41190" r="15959" b="84766"/>
          <a:stretch>
            <a:fillRect/>
          </a:stretch>
        </p:blipFill>
        <p:spPr bwMode="auto">
          <a:xfrm>
            <a:off x="179512" y="116632"/>
            <a:ext cx="1463530" cy="358645"/>
          </a:xfrm>
          <a:prstGeom prst="rect">
            <a:avLst/>
          </a:prstGeom>
          <a:noFill/>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572528" y="6357958"/>
            <a:ext cx="571472" cy="363517"/>
          </a:xfrm>
          <a:prstGeom prst="rect">
            <a:avLst/>
          </a:prstGeom>
        </p:spPr>
        <p:txBody>
          <a:bodyPr>
            <a:normAutofit fontScale="92500" lnSpcReduction="10000"/>
          </a:bodyPr>
          <a:lstStyle/>
          <a:p>
            <a:fld id="{7685FF2F-6005-4205-ACF1-907C3FB12482}" type="slidenum">
              <a:rPr lang="fr-FR" sz="2000" b="1" smtClean="0">
                <a:solidFill>
                  <a:schemeClr val="tx1"/>
                </a:solidFill>
                <a:latin typeface="Arial Black" pitchFamily="34" charset="0"/>
              </a:rPr>
              <a:pPr/>
              <a:t>31</a:t>
            </a:fld>
            <a:endParaRPr lang="fr-FR" sz="2000" b="1" dirty="0">
              <a:solidFill>
                <a:schemeClr val="tx1"/>
              </a:solidFill>
              <a:latin typeface="Arial Black" pitchFamily="34" charset="0"/>
            </a:endParaRPr>
          </a:p>
        </p:txBody>
      </p:sp>
      <p:sp>
        <p:nvSpPr>
          <p:cNvPr id="5" name="Rectangle 4"/>
          <p:cNvSpPr/>
          <p:nvPr/>
        </p:nvSpPr>
        <p:spPr>
          <a:xfrm>
            <a:off x="500034" y="-1"/>
            <a:ext cx="8215370" cy="6771084"/>
          </a:xfrm>
          <a:prstGeom prst="rect">
            <a:avLst/>
          </a:prstGeom>
        </p:spPr>
        <p:txBody>
          <a:bodyPr wrap="square">
            <a:spAutoFit/>
          </a:bodyPr>
          <a:lstStyle/>
          <a:p>
            <a:pPr lvl="4" indent="457200" fontAlgn="base">
              <a:spcBef>
                <a:spcPct val="0"/>
              </a:spcBef>
              <a:spcAft>
                <a:spcPct val="0"/>
              </a:spcAft>
              <a:buFont typeface="Wingdings" pitchFamily="2" charset="2"/>
              <a:buChar char="v"/>
              <a:tabLst>
                <a:tab pos="1711325" algn="l"/>
              </a:tabLst>
            </a:pPr>
            <a:endParaRPr lang="fr-FR" sz="1400" b="1" dirty="0" smtClean="0">
              <a:solidFill>
                <a:srgbClr val="000000"/>
              </a:solidFill>
              <a:latin typeface="Times New Roman" pitchFamily="18" charset="0"/>
              <a:ea typeface="Times New Roman" pitchFamily="18" charset="0"/>
              <a:cs typeface="Times New Roman" pitchFamily="18" charset="0"/>
            </a:endParaRPr>
          </a:p>
          <a:p>
            <a:pPr lvl="4" indent="457200" fontAlgn="base">
              <a:spcBef>
                <a:spcPct val="0"/>
              </a:spcBef>
              <a:spcAft>
                <a:spcPct val="0"/>
              </a:spcAft>
              <a:buFont typeface="Wingdings" pitchFamily="2" charset="2"/>
              <a:buChar char="v"/>
              <a:tabLst>
                <a:tab pos="1711325" algn="l"/>
              </a:tabLst>
            </a:pPr>
            <a:endParaRPr lang="fr-FR" sz="1400" b="1" dirty="0" smtClean="0">
              <a:solidFill>
                <a:srgbClr val="000000"/>
              </a:solidFill>
              <a:latin typeface="Times New Roman" pitchFamily="18" charset="0"/>
              <a:ea typeface="Times New Roman" pitchFamily="18" charset="0"/>
              <a:cs typeface="Times New Roman" pitchFamily="18" charset="0"/>
            </a:endParaRPr>
          </a:p>
          <a:p>
            <a:pPr lvl="4" indent="457200" fontAlgn="base">
              <a:spcBef>
                <a:spcPct val="0"/>
              </a:spcBef>
              <a:spcAft>
                <a:spcPct val="0"/>
              </a:spcAft>
              <a:buFont typeface="Wingdings" pitchFamily="2" charset="2"/>
              <a:buChar char="v"/>
              <a:tabLst>
                <a:tab pos="1711325" algn="l"/>
              </a:tabLst>
            </a:pPr>
            <a:endParaRPr lang="fr-FR" sz="1400" b="1" dirty="0" smtClean="0">
              <a:solidFill>
                <a:srgbClr val="0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 conseil d'administration est investi des pouvoirs les plus étendus pour agir en toutes circonstances au nom de la société dont notamment :</a:t>
            </a:r>
            <a:endParaRPr lang="fr-FR" sz="1400" dirty="0" smtClean="0">
              <a:latin typeface="Times New Roman" pitchFamily="18" charset="0"/>
              <a:cs typeface="Times New Roman" pitchFamily="18" charset="0"/>
            </a:endParaRPr>
          </a:p>
          <a:p>
            <a:pPr lvl="2"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il précise les objectifs de la société ;</a:t>
            </a:r>
            <a:endParaRPr lang="fr-FR" sz="1400" dirty="0" smtClean="0">
              <a:solidFill>
                <a:schemeClr val="accent1">
                  <a:lumMod val="75000"/>
                </a:schemeClr>
              </a:solidFill>
              <a:latin typeface="Times New Roman" pitchFamily="18" charset="0"/>
              <a:cs typeface="Times New Roman" pitchFamily="18" charset="0"/>
            </a:endParaRPr>
          </a:p>
          <a:p>
            <a:pPr lvl="2"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il exerce un contrôle permanent de la gestion ;</a:t>
            </a:r>
            <a:endParaRPr lang="fr-FR" sz="1400" dirty="0" smtClean="0">
              <a:solidFill>
                <a:schemeClr val="accent1">
                  <a:lumMod val="75000"/>
                </a:schemeClr>
              </a:solidFill>
              <a:latin typeface="Times New Roman" pitchFamily="18" charset="0"/>
              <a:cs typeface="Times New Roman" pitchFamily="18" charset="0"/>
            </a:endParaRPr>
          </a:p>
          <a:p>
            <a:pPr lvl="2"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il arrête les comptes de chaque exercice ;</a:t>
            </a:r>
            <a:endParaRPr lang="fr-FR" sz="1400" dirty="0" smtClean="0">
              <a:solidFill>
                <a:schemeClr val="accent1">
                  <a:lumMod val="75000"/>
                </a:schemeClr>
              </a:solidFill>
              <a:latin typeface="Times New Roman" pitchFamily="18" charset="0"/>
              <a:cs typeface="Times New Roman" pitchFamily="18" charset="0"/>
            </a:endParaRPr>
          </a:p>
          <a:p>
            <a:pPr lvl="2"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il convoque les assemblées générales ;</a:t>
            </a:r>
            <a:endParaRPr lang="fr-FR" sz="1400" dirty="0" smtClean="0">
              <a:solidFill>
                <a:schemeClr val="accent1">
                  <a:lumMod val="75000"/>
                </a:schemeClr>
              </a:solidFill>
              <a:latin typeface="Times New Roman" pitchFamily="18" charset="0"/>
              <a:cs typeface="Times New Roman" pitchFamily="18" charset="0"/>
            </a:endParaRPr>
          </a:p>
          <a:p>
            <a:pPr lvl="2"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il nomme et révoque le président du conseil ;</a:t>
            </a:r>
            <a:endParaRPr lang="fr-FR" sz="1400" dirty="0" smtClean="0">
              <a:solidFill>
                <a:schemeClr val="accent1">
                  <a:lumMod val="75000"/>
                </a:schemeClr>
              </a:solidFill>
              <a:latin typeface="Times New Roman" pitchFamily="18" charset="0"/>
              <a:cs typeface="Times New Roman" pitchFamily="18" charset="0"/>
            </a:endParaRPr>
          </a:p>
          <a:p>
            <a:pPr lvl="2"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il autorise les conventions entre la société et un administrateur</a:t>
            </a:r>
            <a:r>
              <a:rPr lang="fr-FR" sz="1400" dirty="0" smtClean="0">
                <a:solidFill>
                  <a:srgbClr val="000000"/>
                </a:solidFill>
                <a:latin typeface="Times New Roman" pitchFamily="18" charset="0"/>
                <a:ea typeface="Times New Roman" pitchFamily="18" charset="0"/>
                <a:cs typeface="Times New Roman" pitchFamily="18" charset="0"/>
              </a:rPr>
              <a:t>.</a:t>
            </a:r>
          </a:p>
          <a:p>
            <a:pPr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 conseil se réunit aussi souvent que nécessaire</a:t>
            </a:r>
            <a:br>
              <a:rPr lang="fr-FR" sz="1400" dirty="0" smtClean="0">
                <a:solidFill>
                  <a:srgbClr val="000000"/>
                </a:solidFill>
                <a:latin typeface="Times New Roman" pitchFamily="18" charset="0"/>
                <a:ea typeface="Times New Roman" pitchFamily="18" charset="0"/>
                <a:cs typeface="Times New Roman" pitchFamily="18" charset="0"/>
              </a:rPr>
            </a:b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c - La direction générale de la S.A </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Elle est assurée soit par un président Directeur Général (PDG) soit par un Président du conseil d'administration (PCA) et un Directeur Général (DG).</a:t>
            </a:r>
            <a:endParaRPr lang="fr-FR" sz="1400" dirty="0" smtClean="0">
              <a:latin typeface="Times New Roman" pitchFamily="18" charset="0"/>
              <a:cs typeface="Times New Roman" pitchFamily="18" charset="0"/>
            </a:endParaRPr>
          </a:p>
          <a:p>
            <a:pPr lvl="4" eaLnBrk="0" fontAlgn="base" hangingPunct="0">
              <a:spcBef>
                <a:spcPct val="0"/>
              </a:spcBef>
              <a:spcAft>
                <a:spcPct val="0"/>
              </a:spcAft>
              <a:buFont typeface="Wingdings" pitchFamily="2" charset="2"/>
              <a:buChar char="v"/>
              <a:tabLst>
                <a:tab pos="1711325" algn="l"/>
              </a:tabLst>
            </a:pPr>
            <a:endParaRPr lang="fr-FR" sz="1400" b="1" i="1" dirty="0" smtClean="0">
              <a:solidFill>
                <a:srgbClr val="000000"/>
              </a:solidFill>
              <a:latin typeface="Times New Roman" pitchFamily="18" charset="0"/>
              <a:ea typeface="Times New Roman" pitchFamily="18" charset="0"/>
              <a:cs typeface="Times New Roman" pitchFamily="18" charset="0"/>
            </a:endParaRPr>
          </a:p>
          <a:p>
            <a:pPr lvl="4" eaLnBrk="0" fontAlgn="base" hangingPunct="0">
              <a:spcBef>
                <a:spcPct val="0"/>
              </a:spcBef>
              <a:spcAft>
                <a:spcPct val="0"/>
              </a:spcAft>
              <a:buFont typeface="Wingdings" pitchFamily="2" charset="2"/>
              <a:buChar char="v"/>
              <a:tabLst>
                <a:tab pos="1711325" algn="l"/>
              </a:tabLst>
            </a:pPr>
            <a:r>
              <a:rPr lang="fr-FR" sz="1400" b="1" i="1" dirty="0" smtClean="0">
                <a:solidFill>
                  <a:srgbClr val="000000"/>
                </a:solidFill>
                <a:latin typeface="Times New Roman" pitchFamily="18" charset="0"/>
                <a:ea typeface="Times New Roman" pitchFamily="18" charset="0"/>
                <a:cs typeface="Times New Roman" pitchFamily="18" charset="0"/>
              </a:rPr>
              <a:t>  Le PCA et le DG </a:t>
            </a:r>
          </a:p>
          <a:p>
            <a:pPr lvl="4"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Ils incarnent le pourvoir de direction de la société.</a:t>
            </a:r>
            <a:endParaRPr lang="fr-FR" sz="1400" dirty="0" smtClean="0">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Le PCA est désigné par le conseil d'administration parmi ses membres. La durée de son mandat est limitée à 3 ans. Il précède les réunions des conseils d'administration et des assemblées générales. Il peut être rémunéré à travers un contrat de travail le liant à la société. </a:t>
            </a:r>
            <a:endParaRPr lang="fr-FR" sz="1400" dirty="0" smtClean="0">
              <a:latin typeface="Times New Roman" pitchFamily="18" charset="0"/>
              <a:cs typeface="Times New Roman" pitchFamily="18" charset="0"/>
            </a:endParaRPr>
          </a:p>
          <a:p>
            <a:pPr lvl="0" eaLnBrk="0" fontAlgn="base" hangingPunct="0">
              <a:spcBef>
                <a:spcPct val="0"/>
              </a:spcBef>
              <a:spcAft>
                <a:spcPct val="0"/>
              </a:spcAft>
              <a:buFont typeface="Arial" pitchFamily="34" charset="0"/>
              <a:buChar char="•"/>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Quant au DG, il est également nommé par le conseil d'administration parmi les administrateurs ou en dehors d'eux. </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Il est chargé, d'assurer la direction générale de la société et de la représenter dans ses rapports avec les tiers.</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4" indent="457200" fontAlgn="base">
              <a:spcBef>
                <a:spcPct val="0"/>
              </a:spcBef>
              <a:spcAft>
                <a:spcPct val="0"/>
              </a:spcAft>
              <a:buFont typeface="Wingdings" pitchFamily="2" charset="2"/>
              <a:buChar char="v"/>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Le </a:t>
            </a:r>
            <a:r>
              <a:rPr lang="fr-FR" sz="1400" b="1" i="1" dirty="0" smtClean="0">
                <a:solidFill>
                  <a:srgbClr val="000000"/>
                </a:solidFill>
                <a:latin typeface="Times New Roman" pitchFamily="18" charset="0"/>
                <a:ea typeface="Times New Roman" pitchFamily="18" charset="0"/>
                <a:cs typeface="Times New Roman" pitchFamily="18" charset="0"/>
              </a:rPr>
              <a:t>PDG </a:t>
            </a:r>
            <a:r>
              <a:rPr lang="fr-FR" sz="1400" b="1" dirty="0" smtClean="0">
                <a:solidFill>
                  <a:srgbClr val="000000"/>
                </a:solidFill>
                <a:latin typeface="Times New Roman" pitchFamily="18" charset="0"/>
                <a:ea typeface="Times New Roman" pitchFamily="18" charset="0"/>
                <a:cs typeface="Times New Roman" pitchFamily="18" charset="0"/>
              </a:rPr>
              <a:t>et DG adjoint</a:t>
            </a:r>
          </a:p>
          <a:p>
            <a:pPr lvl="0" indent="457200" eaLnBrk="0" fontAlgn="base" hangingPunct="0">
              <a:spcBef>
                <a:spcPct val="0"/>
              </a:spcBef>
              <a:spcAft>
                <a:spcPct val="0"/>
              </a:spcAft>
              <a:buFont typeface="Arial" pitchFamily="34" charset="0"/>
              <a:buChar char="•"/>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 PDG est le représentant de la S.A dans ses rapports avec les tiers. Il est choisi</a:t>
            </a:r>
            <a:r>
              <a:rPr lang="fr-FR" sz="1400" dirty="0" smtClean="0">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parmi les administrateurs. II est rémunéré dans les mêmes conditions qu'un PCA. Il préside le Conseil d'Administration et les AG. Il assure la direction générale de la société et la représente dans ses rapports avec</a:t>
            </a:r>
            <a:r>
              <a:rPr lang="fr-FR" sz="1400" dirty="0" smtClean="0">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les tiers.</a:t>
            </a:r>
            <a:endParaRPr lang="fr-FR" sz="1400" dirty="0" smtClean="0">
              <a:latin typeface="Times New Roman" pitchFamily="18" charset="0"/>
              <a:cs typeface="Times New Roman" pitchFamily="18" charset="0"/>
            </a:endParaRPr>
          </a:p>
        </p:txBody>
      </p:sp>
      <p:sp>
        <p:nvSpPr>
          <p:cNvPr id="6" name="Titre 1"/>
          <p:cNvSpPr txBox="1">
            <a:spLocks/>
          </p:cNvSpPr>
          <p:nvPr/>
        </p:nvSpPr>
        <p:spPr>
          <a:xfrm>
            <a:off x="1534968" y="97659"/>
            <a:ext cx="7068838" cy="545260"/>
          </a:xfrm>
          <a:prstGeom prst="rect">
            <a:avLst/>
          </a:prstGeom>
        </p:spPr>
        <p:txBody>
          <a:bodyPr vert="horz" lIns="91440" tIns="45720" rIns="91440" bIns="45720" rtlCol="0" anchor="ctr">
            <a:normAutofit fontScale="60000" lnSpcReduction="20000"/>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tx2"/>
                </a:solidFill>
              </a:rPr>
              <a:t>Cabinet </a:t>
            </a:r>
            <a:r>
              <a:rPr lang="fr-FR" dirty="0" smtClean="0">
                <a:solidFill>
                  <a:schemeClr val="accent1">
                    <a:lumMod val="75000"/>
                  </a:schemeClr>
                </a:solidFill>
                <a:latin typeface="Broadway" pitchFamily="82" charset="0"/>
              </a:rPr>
              <a:t>ARIEL</a:t>
            </a:r>
            <a:r>
              <a:rPr lang="fr-FR" dirty="0" smtClean="0">
                <a:solidFill>
                  <a:schemeClr val="tx2"/>
                </a:solidFill>
              </a:rPr>
              <a:t> </a:t>
            </a:r>
            <a:r>
              <a:rPr lang="fr-FR" dirty="0" smtClean="0">
                <a:solidFill>
                  <a:srgbClr val="C00000"/>
                </a:solidFill>
                <a:latin typeface="Broadway" pitchFamily="82" charset="0"/>
              </a:rPr>
              <a:t>ASSISTANCE</a:t>
            </a:r>
            <a:br>
              <a:rPr lang="fr-FR" dirty="0" smtClean="0">
                <a:solidFill>
                  <a:srgbClr val="C00000"/>
                </a:solidFill>
                <a:latin typeface="Broadway" pitchFamily="82" charset="0"/>
              </a:rPr>
            </a:br>
            <a:r>
              <a:rPr lang="fr-FR" sz="2200" dirty="0" smtClean="0">
                <a:solidFill>
                  <a:srgbClr val="1F497D"/>
                </a:solidFill>
              </a:rPr>
              <a:t>Formation-Communication globale-Evènementiel- Etudes  et montage de projets-Prestations diverses</a:t>
            </a:r>
            <a:r>
              <a:rPr lang="fr-FR" sz="2200" dirty="0" smtClean="0">
                <a:solidFill>
                  <a:srgbClr val="C00000"/>
                </a:solidFill>
                <a:latin typeface="Broadway" pitchFamily="82" charset="0"/>
              </a:rPr>
              <a:t/>
            </a:r>
            <a:br>
              <a:rPr lang="fr-FR" sz="2200" dirty="0" smtClean="0">
                <a:solidFill>
                  <a:srgbClr val="C00000"/>
                </a:solidFill>
                <a:latin typeface="Broadway" pitchFamily="82" charset="0"/>
              </a:rPr>
            </a:br>
            <a:endParaRPr lang="fr-FR" dirty="0"/>
          </a:p>
        </p:txBody>
      </p:sp>
      <p:pic>
        <p:nvPicPr>
          <p:cNvPr id="7" name="Image 6"/>
          <p:cNvPicPr/>
          <p:nvPr/>
        </p:nvPicPr>
        <p:blipFill>
          <a:blip r:embed="rId2"/>
          <a:srcRect l="41190" r="15959" b="84766"/>
          <a:stretch>
            <a:fillRect/>
          </a:stretch>
        </p:blipFill>
        <p:spPr bwMode="auto">
          <a:xfrm>
            <a:off x="0" y="0"/>
            <a:ext cx="1463530" cy="597724"/>
          </a:xfrm>
          <a:prstGeom prst="rect">
            <a:avLst/>
          </a:prstGeom>
          <a:noFill/>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14282" y="0"/>
            <a:ext cx="8429684" cy="6858000"/>
          </a:xfrm>
        </p:spPr>
        <p:txBody>
          <a:bodyPr>
            <a:noAutofit/>
          </a:bodyPr>
          <a:lstStyle/>
          <a:p>
            <a:pPr lvl="0" indent="457200" eaLnBrk="0" fontAlgn="base" hangingPunct="0">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a:r>
            <a:br>
              <a:rPr lang="fr-FR" sz="1400" dirty="0" smtClean="0">
                <a:solidFill>
                  <a:srgbClr val="000000"/>
                </a:solidFill>
                <a:latin typeface="Times New Roman" pitchFamily="18" charset="0"/>
                <a:ea typeface="Times New Roman" pitchFamily="18" charset="0"/>
                <a:cs typeface="Times New Roman" pitchFamily="18" charset="0"/>
              </a:rPr>
            </a:br>
            <a:r>
              <a:rPr lang="fr-FR" sz="1400" dirty="0" smtClean="0">
                <a:solidFill>
                  <a:srgbClr val="000000"/>
                </a:solidFill>
                <a:latin typeface="Times New Roman" pitchFamily="18" charset="0"/>
                <a:ea typeface="Times New Roman" pitchFamily="18" charset="0"/>
                <a:cs typeface="Times New Roman" pitchFamily="18" charset="0"/>
              </a:rPr>
              <a:t/>
            </a:r>
            <a:br>
              <a:rPr lang="fr-FR" sz="1400" dirty="0" smtClean="0">
                <a:solidFill>
                  <a:srgbClr val="000000"/>
                </a:solidFill>
                <a:latin typeface="Times New Roman" pitchFamily="18" charset="0"/>
                <a:ea typeface="Times New Roman" pitchFamily="18" charset="0"/>
                <a:cs typeface="Times New Roman" pitchFamily="18" charset="0"/>
              </a:rPr>
            </a:br>
            <a:r>
              <a:rPr lang="fr-FR" sz="1400" dirty="0" smtClean="0">
                <a:solidFill>
                  <a:srgbClr val="000000"/>
                </a:solidFill>
                <a:latin typeface="Times New Roman" pitchFamily="18" charset="0"/>
                <a:ea typeface="Times New Roman" pitchFamily="18" charset="0"/>
                <a:cs typeface="Times New Roman" pitchFamily="18" charset="0"/>
              </a:rPr>
              <a:t>      Sur proposition du PDG, le Conseil d'Administration peut nommer un DG adjoint,</a:t>
            </a:r>
            <a:r>
              <a:rPr lang="fr-FR" sz="1400" dirty="0" smtClean="0">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administrateur ou non, pour assister le PDG dans ses fonctions</a:t>
            </a: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b="1" dirty="0" smtClean="0">
                <a:solidFill>
                  <a:srgbClr val="000000"/>
                </a:solidFill>
                <a:latin typeface="Times New Roman" pitchFamily="18" charset="0"/>
                <a:ea typeface="Times New Roman" pitchFamily="18" charset="0"/>
                <a:cs typeface="Times New Roman" pitchFamily="18" charset="0"/>
              </a:rPr>
              <a:t>      2 -  La SA avec administrateur général</a:t>
            </a:r>
            <a:br>
              <a:rPr lang="fr-FR" sz="1400" b="1" dirty="0" smtClean="0">
                <a:solidFill>
                  <a:srgbClr val="000000"/>
                </a:solidFill>
                <a:latin typeface="Times New Roman" pitchFamily="18" charset="0"/>
                <a:ea typeface="Times New Roman" pitchFamily="18" charset="0"/>
                <a:cs typeface="Times New Roman" pitchFamily="18" charset="0"/>
              </a:rPr>
            </a:b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dirty="0" smtClean="0">
                <a:solidFill>
                  <a:srgbClr val="000000"/>
                </a:solidFill>
                <a:latin typeface="Times New Roman" pitchFamily="18" charset="0"/>
                <a:ea typeface="Times New Roman" pitchFamily="18" charset="0"/>
                <a:cs typeface="Times New Roman" pitchFamily="18" charset="0"/>
              </a:rPr>
              <a:t>Si la société est unipersonnelle ou est constituée au plus de 3 personnes, elle ne peut constituer un conseil d'administration. Dans ce cas, il sera nommé un administrateur général assisté ou non d'un adjoint.</a:t>
            </a: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dirty="0" smtClean="0">
                <a:solidFill>
                  <a:srgbClr val="000000"/>
                </a:solidFill>
                <a:latin typeface="Times New Roman" pitchFamily="18" charset="0"/>
                <a:ea typeface="Times New Roman" pitchFamily="18" charset="0"/>
                <a:cs typeface="Times New Roman" pitchFamily="18" charset="0"/>
              </a:rPr>
              <a:t>Il est désigné soit dans les statuts ou par l'assemblée générale constitutive pour un mandat qui ne peut excéder 2 ans soit par l'assemblée générale ordinaire pour un mandataire ne pouvant excéder 6 ans.</a:t>
            </a: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dirty="0" smtClean="0">
                <a:solidFill>
                  <a:srgbClr val="000000"/>
                </a:solidFill>
                <a:latin typeface="Times New Roman" pitchFamily="18" charset="0"/>
                <a:ea typeface="Times New Roman" pitchFamily="18" charset="0"/>
                <a:cs typeface="Times New Roman" pitchFamily="18" charset="0"/>
              </a:rPr>
              <a:t>L'administrateur général assure l'administration et la direction générale de la société et la représente dans ses rapports avec les tiers ; Il convoque et préside les assemblées générales ; Il est investi des pouvoirs les plus étendus pour agir, en toutes circonstances au nom de la société</a:t>
            </a: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dirty="0" smtClean="0">
                <a:solidFill>
                  <a:srgbClr val="000000"/>
                </a:solidFill>
                <a:latin typeface="Times New Roman" pitchFamily="18" charset="0"/>
                <a:ea typeface="Times New Roman" pitchFamily="18" charset="0"/>
                <a:cs typeface="Times New Roman" pitchFamily="18" charset="0"/>
              </a:rPr>
              <a:t>L'administrateur général peut être rémunéré à travers un contrat de travail. Il lui est alloué une indemnité annuelle fixe de fonction, des rémunérations exceptionnelles pour les déplacements pour le compte de la société et des</a:t>
            </a:r>
            <a:r>
              <a:rPr lang="fr-FR" sz="1400" dirty="0" smtClean="0">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avantages.</a:t>
            </a:r>
            <a:br>
              <a:rPr lang="fr-FR" sz="1400" dirty="0" smtClean="0">
                <a:solidFill>
                  <a:srgbClr val="000000"/>
                </a:solidFill>
                <a:latin typeface="Times New Roman" pitchFamily="18" charset="0"/>
                <a:ea typeface="Times New Roman" pitchFamily="18" charset="0"/>
                <a:cs typeface="Times New Roman" pitchFamily="18" charset="0"/>
              </a:rPr>
            </a:b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b="1" dirty="0" smtClean="0">
                <a:solidFill>
                  <a:srgbClr val="000000"/>
                </a:solidFill>
                <a:latin typeface="Times New Roman" pitchFamily="18" charset="0"/>
                <a:ea typeface="Times New Roman" pitchFamily="18" charset="0"/>
                <a:cs typeface="Times New Roman" pitchFamily="18" charset="0"/>
              </a:rPr>
              <a:t>3 -  Les responsabilités encourues</a:t>
            </a:r>
            <a:br>
              <a:rPr lang="fr-FR" sz="1400" b="1" dirty="0" smtClean="0">
                <a:solidFill>
                  <a:srgbClr val="000000"/>
                </a:solidFill>
                <a:latin typeface="Times New Roman" pitchFamily="18" charset="0"/>
                <a:ea typeface="Times New Roman" pitchFamily="18" charset="0"/>
                <a:cs typeface="Times New Roman" pitchFamily="18" charset="0"/>
              </a:rPr>
            </a:b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dirty="0" smtClean="0">
                <a:solidFill>
                  <a:srgbClr val="000000"/>
                </a:solidFill>
                <a:latin typeface="Times New Roman" pitchFamily="18" charset="0"/>
                <a:ea typeface="Times New Roman" pitchFamily="18" charset="0"/>
                <a:cs typeface="Times New Roman" pitchFamily="18" charset="0"/>
              </a:rPr>
              <a:t>L'acte uniforme a prévu des sanctions pour les fautes que pourraient commettre les dirigeants de la société aussi bien au plan civil qu'au plan pénal, ainsi qu'en cas de redressement judiciaire et liquidation des biens.</a:t>
            </a:r>
            <a:br>
              <a:rPr lang="fr-FR" sz="1400" dirty="0" smtClean="0">
                <a:solidFill>
                  <a:srgbClr val="000000"/>
                </a:solidFill>
                <a:latin typeface="Times New Roman" pitchFamily="18" charset="0"/>
                <a:ea typeface="Times New Roman" pitchFamily="18" charset="0"/>
                <a:cs typeface="Times New Roman" pitchFamily="18" charset="0"/>
              </a:rPr>
            </a:b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i="1" dirty="0" smtClean="0">
                <a:solidFill>
                  <a:srgbClr val="000000"/>
                </a:solidFill>
                <a:latin typeface="Times New Roman" pitchFamily="18" charset="0"/>
                <a:ea typeface="Times New Roman" pitchFamily="18" charset="0"/>
                <a:cs typeface="Times New Roman" pitchFamily="18" charset="0"/>
              </a:rPr>
              <a:t>                  a -  La responsabilité civile et pénale des dirigeants</a:t>
            </a: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dirty="0" smtClean="0">
                <a:solidFill>
                  <a:srgbClr val="000000"/>
                </a:solidFill>
                <a:latin typeface="Times New Roman" pitchFamily="18" charset="0"/>
                <a:ea typeface="Times New Roman" pitchFamily="18" charset="0"/>
                <a:cs typeface="Times New Roman" pitchFamily="18" charset="0"/>
              </a:rPr>
              <a:t>Indépendamment de la responsabilité éventuelle de la société, les administrateurs sont responsables individuellement ou solidairement des dommages causés par leur faute.</a:t>
            </a: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dirty="0" smtClean="0">
                <a:solidFill>
                  <a:srgbClr val="000000"/>
                </a:solidFill>
                <a:latin typeface="Times New Roman" pitchFamily="18" charset="0"/>
                <a:ea typeface="Times New Roman" pitchFamily="18" charset="0"/>
                <a:cs typeface="Times New Roman" pitchFamily="18" charset="0"/>
              </a:rPr>
              <a:t> Au plan civil, toute personne actionnaire ou non, qui subit un préjudice par la faute d'un dirigeant social, dispose d'une action individuelle pour faire sanctionner son droit lésé. L'action se prescrit par trois (3) ans pour les délits et dix (10) ans pour les crimes.</a:t>
            </a:r>
            <a:br>
              <a:rPr lang="fr-FR" sz="1400" dirty="0" smtClean="0">
                <a:solidFill>
                  <a:srgbClr val="000000"/>
                </a:solidFill>
                <a:latin typeface="Times New Roman" pitchFamily="18" charset="0"/>
                <a:ea typeface="Times New Roman" pitchFamily="18" charset="0"/>
                <a:cs typeface="Times New Roman" pitchFamily="18" charset="0"/>
              </a:rPr>
            </a:br>
            <a:endParaRPr lang="fr-FR" sz="1400" dirty="0"/>
          </a:p>
        </p:txBody>
      </p:sp>
      <p:sp>
        <p:nvSpPr>
          <p:cNvPr id="5" name="Rectangle 4"/>
          <p:cNvSpPr/>
          <p:nvPr/>
        </p:nvSpPr>
        <p:spPr>
          <a:xfrm>
            <a:off x="8358214" y="6215082"/>
            <a:ext cx="527709" cy="400110"/>
          </a:xfrm>
          <a:prstGeom prst="rect">
            <a:avLst/>
          </a:prstGeom>
        </p:spPr>
        <p:txBody>
          <a:bodyPr wrap="none">
            <a:spAutoFit/>
          </a:bodyPr>
          <a:lstStyle/>
          <a:p>
            <a:fld id="{7685FF2F-6005-4205-ACF1-907C3FB12482}" type="slidenum">
              <a:rPr lang="fr-FR" sz="2000" b="1" smtClean="0">
                <a:solidFill>
                  <a:prstClr val="black"/>
                </a:solidFill>
                <a:latin typeface="Arial Black" pitchFamily="34" charset="0"/>
              </a:rPr>
              <a:pPr/>
              <a:t>32</a:t>
            </a:fld>
            <a:endParaRPr lang="fr-FR" dirty="0"/>
          </a:p>
        </p:txBody>
      </p:sp>
      <p:pic>
        <p:nvPicPr>
          <p:cNvPr id="6" name="Image 5"/>
          <p:cNvPicPr/>
          <p:nvPr/>
        </p:nvPicPr>
        <p:blipFill>
          <a:blip r:embed="rId2"/>
          <a:srcRect l="41190" r="15959" b="84766"/>
          <a:stretch>
            <a:fillRect/>
          </a:stretch>
        </p:blipFill>
        <p:spPr bwMode="auto">
          <a:xfrm>
            <a:off x="7286644" y="0"/>
            <a:ext cx="1857356" cy="428604"/>
          </a:xfrm>
          <a:prstGeom prst="rect">
            <a:avLst/>
          </a:prstGeom>
          <a:noFill/>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0" y="0"/>
            <a:ext cx="9144000"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Aussi, si le préjudice est causé à la société elle-même, l'action sera intentée par les représentants de la société ou les actionnaires.</a:t>
            </a: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dirty="0" smtClean="0">
                <a:latin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Au plan pénal, la loi sanctionne les délits relatifs à l'administration de la société, ceux relatif au bilan et aux dividendes, à la tenue des assemblées générales, au mouvement du capital social et à la dissolution de la société.</a:t>
            </a:r>
            <a:br>
              <a:rPr lang="fr-FR" sz="1400" dirty="0" smtClean="0">
                <a:solidFill>
                  <a:srgbClr val="000000"/>
                </a:solidFill>
                <a:latin typeface="Times New Roman" pitchFamily="18" charset="0"/>
                <a:ea typeface="Times New Roman" pitchFamily="18" charset="0"/>
                <a:cs typeface="Times New Roman" pitchFamily="18" charset="0"/>
              </a:rPr>
            </a:b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i="1" dirty="0" smtClean="0">
                <a:solidFill>
                  <a:srgbClr val="000000"/>
                </a:solidFill>
                <a:latin typeface="Times New Roman" pitchFamily="18" charset="0"/>
                <a:ea typeface="Times New Roman" pitchFamily="18" charset="0"/>
                <a:cs typeface="Times New Roman" pitchFamily="18" charset="0"/>
              </a:rPr>
              <a:t>             b  - La responsabilité en cas de redressement -judiciaire et de liquidation des biens</a:t>
            </a:r>
            <a:br>
              <a:rPr lang="fr-FR" sz="1400" i="1" dirty="0" smtClean="0">
                <a:solidFill>
                  <a:srgbClr val="000000"/>
                </a:solidFill>
                <a:latin typeface="Times New Roman" pitchFamily="18" charset="0"/>
                <a:ea typeface="Times New Roman" pitchFamily="18" charset="0"/>
                <a:cs typeface="Times New Roman" pitchFamily="18" charset="0"/>
              </a:rPr>
            </a:b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dirty="0" smtClean="0">
                <a:latin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L'acte uniforme relatif aux procédures collectives d'apurement du passif retient la responsabilité des dirigeants en cas de procédures collectives d'apurement du passif.</a:t>
            </a: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dirty="0" smtClean="0">
                <a:latin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En effet dans l'hypothèse d'un règlement judiciaire ou d'une liquidation des biens, lorsque la procédure fait apparaître une insuffisance d'actif, le juge peut décider que les dettes de la société seront supportées par les dirigeants en cas de faute de gestion ayant contribué à  cette insuffisance d'actif (articles 180 suivants). C'est dans cette optique que certaines conventions avec la société sont permises d'autres non.</a:t>
            </a: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dirty="0" smtClean="0">
                <a:latin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Par exemple, il est interdit à l'administrateur général ou à son adjoint ainsi qu'a leur conjoint, ascendant, descendant et à toute personne interposée de contracter sous quelque forme que ce soit, des emprunts auprès de la société, de se fait consentir par elle un découvert en compte courant ou autrement, ainsi que de se faire cautionner ou avaliser par elle leurs engagements envers les tiers.</a:t>
            </a:r>
            <a:br>
              <a:rPr lang="fr-FR" sz="1400" dirty="0" smtClean="0">
                <a:solidFill>
                  <a:srgbClr val="000000"/>
                </a:solidFill>
                <a:latin typeface="Times New Roman" pitchFamily="18" charset="0"/>
                <a:ea typeface="Times New Roman" pitchFamily="18" charset="0"/>
                <a:cs typeface="Times New Roman" pitchFamily="18" charset="0"/>
              </a:rPr>
            </a:b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dirty="0" smtClean="0">
                <a:latin typeface="Times New Roman" pitchFamily="18" charset="0"/>
                <a:cs typeface="Times New Roman" pitchFamily="18" charset="0"/>
              </a:rPr>
              <a:t>                </a:t>
            </a:r>
            <a:r>
              <a:rPr lang="fr-FR" sz="1400" b="1" dirty="0" smtClean="0">
                <a:solidFill>
                  <a:srgbClr val="000000"/>
                </a:solidFill>
                <a:latin typeface="Times New Roman" pitchFamily="18" charset="0"/>
                <a:ea typeface="Times New Roman" pitchFamily="18" charset="0"/>
                <a:cs typeface="Times New Roman" pitchFamily="18" charset="0"/>
              </a:rPr>
              <a:t>B - </a:t>
            </a:r>
            <a:r>
              <a:rPr lang="fr-FR" sz="1400" b="1" u="sng" dirty="0" smtClean="0">
                <a:solidFill>
                  <a:srgbClr val="000000"/>
                </a:solidFill>
                <a:latin typeface="Times New Roman" pitchFamily="18" charset="0"/>
                <a:ea typeface="Times New Roman" pitchFamily="18" charset="0"/>
                <a:cs typeface="Times New Roman" pitchFamily="18" charset="0"/>
              </a:rPr>
              <a:t>Les droits des actionnaires</a:t>
            </a:r>
            <a:br>
              <a:rPr lang="fr-FR" sz="1400" b="1" u="sng" dirty="0" smtClean="0">
                <a:solidFill>
                  <a:srgbClr val="000000"/>
                </a:solidFill>
                <a:latin typeface="Times New Roman" pitchFamily="18" charset="0"/>
                <a:ea typeface="Times New Roman" pitchFamily="18" charset="0"/>
                <a:cs typeface="Times New Roman" pitchFamily="18" charset="0"/>
              </a:rPr>
            </a:b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dirty="0" smtClean="0">
                <a:solidFill>
                  <a:srgbClr val="000000"/>
                </a:solidFill>
                <a:latin typeface="Times New Roman" pitchFamily="18" charset="0"/>
                <a:ea typeface="Times New Roman" pitchFamily="18" charset="0"/>
                <a:cs typeface="Times New Roman" pitchFamily="18" charset="0"/>
              </a:rPr>
              <a:t>Le contrôle des actionnaires est soit direct soit externe.</a:t>
            </a:r>
            <a:br>
              <a:rPr lang="fr-FR" sz="1400" dirty="0" smtClean="0">
                <a:solidFill>
                  <a:srgbClr val="000000"/>
                </a:solidFill>
                <a:latin typeface="Times New Roman" pitchFamily="18" charset="0"/>
                <a:ea typeface="Times New Roman" pitchFamily="18" charset="0"/>
                <a:cs typeface="Times New Roman" pitchFamily="18" charset="0"/>
              </a:rPr>
            </a:b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b="1" dirty="0" smtClean="0">
                <a:solidFill>
                  <a:srgbClr val="000000"/>
                </a:solidFill>
                <a:latin typeface="Times New Roman" pitchFamily="18" charset="0"/>
                <a:ea typeface="Times New Roman" pitchFamily="18" charset="0"/>
                <a:cs typeface="Times New Roman" pitchFamily="18" charset="0"/>
              </a:rPr>
              <a:t>           1 - L'exercice direct de leurs droits par les actionnaires</a:t>
            </a:r>
            <a:br>
              <a:rPr lang="fr-FR" sz="1400" b="1" dirty="0" smtClean="0">
                <a:solidFill>
                  <a:srgbClr val="000000"/>
                </a:solidFill>
                <a:latin typeface="Times New Roman" pitchFamily="18" charset="0"/>
                <a:ea typeface="Times New Roman" pitchFamily="18" charset="0"/>
                <a:cs typeface="Times New Roman" pitchFamily="18" charset="0"/>
              </a:rPr>
            </a:br>
            <a:r>
              <a:rPr lang="fr-FR" sz="1400" dirty="0" smtClean="0">
                <a:latin typeface="Times New Roman" pitchFamily="18" charset="0"/>
                <a:cs typeface="Times New Roman" pitchFamily="18" charset="0"/>
              </a:rPr>
              <a:t/>
            </a:r>
            <a:br>
              <a:rPr lang="fr-FR" sz="1400" dirty="0" smtClean="0">
                <a:latin typeface="Times New Roman" pitchFamily="18" charset="0"/>
                <a:cs typeface="Times New Roman" pitchFamily="18" charset="0"/>
              </a:rPr>
            </a:br>
            <a:r>
              <a:rPr lang="fr-FR" sz="1400" dirty="0" smtClean="0">
                <a:solidFill>
                  <a:srgbClr val="000000"/>
                </a:solidFill>
                <a:latin typeface="Times New Roman" pitchFamily="18" charset="0"/>
                <a:ea typeface="Times New Roman" pitchFamily="18" charset="0"/>
                <a:cs typeface="Times New Roman" pitchFamily="18" charset="0"/>
              </a:rPr>
              <a:t>Le contrôle se fait à travers les AG et les initiatives individuelles autorisées par la loi.</a:t>
            </a:r>
            <a:br>
              <a:rPr lang="fr-FR" sz="1400" dirty="0" smtClean="0">
                <a:solidFill>
                  <a:srgbClr val="000000"/>
                </a:solidFill>
                <a:latin typeface="Times New Roman" pitchFamily="18" charset="0"/>
                <a:ea typeface="Times New Roman" pitchFamily="18" charset="0"/>
                <a:cs typeface="Times New Roman" pitchFamily="18" charset="0"/>
              </a:rPr>
            </a:br>
            <a:r>
              <a:rPr lang="fr-FR" sz="1400" dirty="0" smtClean="0">
                <a:solidFill>
                  <a:srgbClr val="000000"/>
                </a:solidFill>
                <a:latin typeface="Times New Roman" pitchFamily="18" charset="0"/>
                <a:ea typeface="Times New Roman" pitchFamily="18" charset="0"/>
                <a:cs typeface="Times New Roman" pitchFamily="18" charset="0"/>
              </a:rPr>
              <a:t>                a -  Les AG </a:t>
            </a:r>
          </a:p>
          <a:p>
            <a:pPr lvl="0" indent="45720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p:txBody>
      </p:sp>
      <p:sp>
        <p:nvSpPr>
          <p:cNvPr id="3" name="Espace réservé du numéro de diapositive 2"/>
          <p:cNvSpPr>
            <a:spLocks noGrp="1"/>
          </p:cNvSpPr>
          <p:nvPr>
            <p:ph type="sldNum" sz="quarter" idx="12"/>
          </p:nvPr>
        </p:nvSpPr>
        <p:spPr>
          <a:xfrm>
            <a:off x="8458200" y="6143644"/>
            <a:ext cx="685800" cy="577831"/>
          </a:xfrm>
          <a:prstGeom prst="rect">
            <a:avLst/>
          </a:prstGeom>
        </p:spPr>
        <p:txBody>
          <a:bodyPr>
            <a:normAutofit/>
          </a:bodyPr>
          <a:lstStyle/>
          <a:p>
            <a:fld id="{7685FF2F-6005-4205-ACF1-907C3FB12482}" type="slidenum">
              <a:rPr lang="fr-FR" sz="2000" b="1" smtClean="0">
                <a:solidFill>
                  <a:schemeClr val="tx1"/>
                </a:solidFill>
                <a:latin typeface="Arial Black" pitchFamily="34" charset="0"/>
              </a:rPr>
              <a:pPr/>
              <a:t>33</a:t>
            </a:fld>
            <a:endParaRPr lang="fr-FR" sz="2000" b="1" dirty="0">
              <a:solidFill>
                <a:schemeClr val="tx1"/>
              </a:solidFill>
              <a:latin typeface="Arial Black" pitchFamily="34" charset="0"/>
            </a:endParaRPr>
          </a:p>
        </p:txBody>
      </p:sp>
      <p:pic>
        <p:nvPicPr>
          <p:cNvPr id="7" name="Image 6"/>
          <p:cNvPicPr/>
          <p:nvPr/>
        </p:nvPicPr>
        <p:blipFill>
          <a:blip r:embed="rId2"/>
          <a:srcRect l="41190" r="15959" b="84766"/>
          <a:stretch>
            <a:fillRect/>
          </a:stretch>
        </p:blipFill>
        <p:spPr bwMode="auto">
          <a:xfrm>
            <a:off x="7286644" y="0"/>
            <a:ext cx="1857356" cy="714356"/>
          </a:xfrm>
          <a:prstGeom prst="rect">
            <a:avLst/>
          </a:prstGeom>
          <a:noFill/>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458200" y="5857892"/>
            <a:ext cx="685800" cy="863583"/>
          </a:xfrm>
          <a:prstGeom prst="rect">
            <a:avLst/>
          </a:prstGeom>
        </p:spPr>
        <p:txBody>
          <a:bodyPr>
            <a:normAutofit/>
          </a:bodyPr>
          <a:lstStyle/>
          <a:p>
            <a:fld id="{7685FF2F-6005-4205-ACF1-907C3FB12482}" type="slidenum">
              <a:rPr lang="fr-FR" sz="2000" smtClean="0">
                <a:solidFill>
                  <a:schemeClr val="tx1"/>
                </a:solidFill>
                <a:latin typeface="Arial Black" pitchFamily="34" charset="0"/>
              </a:rPr>
              <a:pPr/>
              <a:t>34</a:t>
            </a:fld>
            <a:endParaRPr lang="fr-FR" sz="2000" dirty="0">
              <a:solidFill>
                <a:schemeClr val="tx1"/>
              </a:solidFill>
              <a:latin typeface="Arial Black" pitchFamily="34" charset="0"/>
            </a:endParaRPr>
          </a:p>
        </p:txBody>
      </p:sp>
      <p:sp>
        <p:nvSpPr>
          <p:cNvPr id="3" name="Rectangle 2"/>
          <p:cNvSpPr/>
          <p:nvPr/>
        </p:nvSpPr>
        <p:spPr>
          <a:xfrm>
            <a:off x="214282" y="0"/>
            <a:ext cx="8929718" cy="5909310"/>
          </a:xfrm>
          <a:prstGeom prst="rect">
            <a:avLst/>
          </a:prstGeom>
        </p:spPr>
        <p:txBody>
          <a:bodyPr wrap="square">
            <a:spAutoFit/>
          </a:bodyPr>
          <a:lstStyle/>
          <a:p>
            <a:pPr lvl="0"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Dans la S.A, il y 4 types d'A.G :</a:t>
            </a:r>
          </a:p>
          <a:p>
            <a:pPr lvl="0" indent="457200" eaLnBrk="0" fontAlgn="base" hangingPunct="0">
              <a:spcBef>
                <a:spcPct val="0"/>
              </a:spcBef>
              <a:spcAft>
                <a:spcPct val="0"/>
              </a:spcAft>
              <a:buFont typeface="Wingdings" pitchFamily="2" charset="2"/>
              <a:buChar char="Ø"/>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L'AG constitutive </a:t>
            </a:r>
            <a:r>
              <a:rPr lang="fr-FR" sz="1400" dirty="0" smtClean="0">
                <a:solidFill>
                  <a:srgbClr val="000000"/>
                </a:solidFill>
                <a:latin typeface="Times New Roman" pitchFamily="18" charset="0"/>
                <a:ea typeface="Times New Roman" pitchFamily="18" charset="0"/>
                <a:cs typeface="Times New Roman" pitchFamily="18" charset="0"/>
              </a:rPr>
              <a:t>qui se réunit lors de la constitution de la société.</a:t>
            </a: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buFont typeface="Wingdings" pitchFamily="2" charset="2"/>
              <a:buChar char="Ø"/>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L'AG Ordinaire </a:t>
            </a:r>
            <a:r>
              <a:rPr lang="fr-FR" sz="1400" dirty="0" smtClean="0">
                <a:solidFill>
                  <a:srgbClr val="000000"/>
                </a:solidFill>
                <a:latin typeface="Times New Roman" pitchFamily="18" charset="0"/>
                <a:ea typeface="Times New Roman" pitchFamily="18" charset="0"/>
                <a:cs typeface="Times New Roman" pitchFamily="18" charset="0"/>
              </a:rPr>
              <a:t>: elle se réunit au moins une fois par an en vue de la mission à lui confié par la loi. Elle est convoquée dans les 6 mois de la clôture de l'exercice sauf prolongation de ce délai par le juge. L'AGO est convoquée soit</a:t>
            </a:r>
            <a:br>
              <a:rPr lang="fr-FR" sz="1400" dirty="0" smtClean="0">
                <a:solidFill>
                  <a:srgbClr val="000000"/>
                </a:solidFill>
                <a:latin typeface="Times New Roman" pitchFamily="18" charset="0"/>
                <a:ea typeface="Times New Roman" pitchFamily="18" charset="0"/>
                <a:cs typeface="Times New Roman" pitchFamily="18" charset="0"/>
              </a:rPr>
            </a:br>
            <a:r>
              <a:rPr lang="fr-FR" sz="1400" dirty="0" smtClean="0">
                <a:solidFill>
                  <a:srgbClr val="000000"/>
                </a:solidFill>
                <a:latin typeface="Times New Roman" pitchFamily="18" charset="0"/>
                <a:ea typeface="Times New Roman" pitchFamily="18" charset="0"/>
                <a:cs typeface="Times New Roman" pitchFamily="18" charset="0"/>
              </a:rPr>
              <a:t>par le ou les dirigeants sociaux, soit par le commissaire aux comptes, soit par un mandataire de justice soit par les actionnaires représentant le 1/10 du capital social ou enfin par le liquidateur</a:t>
            </a: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L'AGO est annulée lorsqu'elle a été irrégulièrement convoquée.</a:t>
            </a: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L'action en justice pour son annulation est irrecevable lorsque tous les actionnaires étaient présents ou représentés. L'AG  Ordinaire a les attributions suivantes :</a:t>
            </a:r>
            <a:endParaRPr lang="fr-FR" sz="1400" dirty="0" smtClean="0">
              <a:latin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ü"/>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Elle statue sur les états financiers de synthèse de l'exercice ;</a:t>
            </a:r>
            <a:endParaRPr lang="fr-FR" sz="1400" b="1" dirty="0" smtClean="0">
              <a:solidFill>
                <a:schemeClr val="accent1">
                  <a:lumMod val="75000"/>
                </a:schemeClr>
              </a:solidFill>
              <a:latin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ü"/>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Elle décide de l'affectation du résultat</a:t>
            </a:r>
            <a:endParaRPr lang="fr-FR" sz="1400" b="1" dirty="0" smtClean="0">
              <a:solidFill>
                <a:schemeClr val="accent1">
                  <a:lumMod val="75000"/>
                </a:schemeClr>
              </a:solidFill>
              <a:latin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ü"/>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Elle nomme les membres du conseil d'administration ou l'administrateur général et les commissaires aux comptes ; </a:t>
            </a:r>
            <a:endParaRPr lang="fr-FR" sz="1400" b="1" dirty="0" smtClean="0">
              <a:solidFill>
                <a:schemeClr val="accent1">
                  <a:lumMod val="75000"/>
                </a:schemeClr>
              </a:solidFill>
              <a:latin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ü"/>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Elle approuve ou refuse les conventions conclues entre les dirigeants sociaux et la société ;</a:t>
            </a:r>
            <a:endParaRPr lang="fr-FR" sz="1400" b="1" dirty="0" smtClean="0">
              <a:solidFill>
                <a:schemeClr val="accent1">
                  <a:lumMod val="75000"/>
                </a:schemeClr>
              </a:solidFill>
              <a:latin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ü"/>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Elle émet les obligations ; </a:t>
            </a:r>
            <a:endParaRPr lang="fr-FR" sz="1400" b="1" dirty="0" smtClean="0">
              <a:solidFill>
                <a:schemeClr val="accent1">
                  <a:lumMod val="75000"/>
                </a:schemeClr>
              </a:solidFill>
              <a:latin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ü"/>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Elle approuve le rapport du commissaire aux comptes</a:t>
            </a:r>
            <a:r>
              <a:rPr lang="fr-FR" sz="1400" dirty="0" smtClean="0">
                <a:solidFill>
                  <a:srgbClr val="000000"/>
                </a:solidFill>
                <a:latin typeface="Times New Roman" pitchFamily="18" charset="0"/>
                <a:ea typeface="Times New Roman" pitchFamily="18" charset="0"/>
                <a:cs typeface="Times New Roman" pitchFamily="18" charset="0"/>
              </a:rPr>
              <a:t>.</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L'AG ordinaire ne peut valablement délibérer à la 1</a:t>
            </a:r>
            <a:r>
              <a:rPr lang="fr-FR" sz="1400" baseline="30000" dirty="0" smtClean="0">
                <a:solidFill>
                  <a:srgbClr val="000000"/>
                </a:solidFill>
                <a:latin typeface="Times New Roman" pitchFamily="18" charset="0"/>
                <a:ea typeface="Times New Roman" pitchFamily="18" charset="0"/>
                <a:cs typeface="Times New Roman" pitchFamily="18" charset="0"/>
              </a:rPr>
              <a:t>ère</a:t>
            </a:r>
            <a:r>
              <a:rPr lang="fr-FR" sz="1400" dirty="0" smtClean="0">
                <a:solidFill>
                  <a:srgbClr val="000000"/>
                </a:solidFill>
                <a:latin typeface="Times New Roman" pitchFamily="18" charset="0"/>
                <a:ea typeface="Times New Roman" pitchFamily="18" charset="0"/>
                <a:cs typeface="Times New Roman" pitchFamily="18" charset="0"/>
              </a:rPr>
              <a:t> convocation que si les actionnaires présents ou représentés possèdent au moins le quart des actions. Sur 2</a:t>
            </a:r>
            <a:r>
              <a:rPr lang="fr-FR" sz="1400" baseline="30000" dirty="0" smtClean="0">
                <a:solidFill>
                  <a:srgbClr val="000000"/>
                </a:solidFill>
                <a:latin typeface="Times New Roman" pitchFamily="18" charset="0"/>
                <a:ea typeface="Times New Roman" pitchFamily="18" charset="0"/>
                <a:cs typeface="Times New Roman" pitchFamily="18" charset="0"/>
              </a:rPr>
              <a:t>ème</a:t>
            </a:r>
            <a:r>
              <a:rPr lang="fr-FR" sz="1400" dirty="0" smtClean="0">
                <a:solidFill>
                  <a:srgbClr val="000000"/>
                </a:solidFill>
                <a:latin typeface="Times New Roman" pitchFamily="18" charset="0"/>
                <a:ea typeface="Times New Roman" pitchFamily="18" charset="0"/>
                <a:cs typeface="Times New Roman" pitchFamily="18" charset="0"/>
              </a:rPr>
              <a:t> convocation, elle délibère sans quorum. Les décisions sont prises à la majorité des voix exprimées.</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Ø"/>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L'AG extraordinaire </a:t>
            </a:r>
            <a:r>
              <a:rPr lang="fr-FR" sz="1400" dirty="0" smtClean="0">
                <a:solidFill>
                  <a:srgbClr val="000000"/>
                </a:solidFill>
                <a:latin typeface="Times New Roman" pitchFamily="18" charset="0"/>
                <a:ea typeface="Times New Roman" pitchFamily="18" charset="0"/>
                <a:cs typeface="Times New Roman" pitchFamily="18" charset="0"/>
              </a:rPr>
              <a:t>: les conditions de convocation et de tenu sont identiques</a:t>
            </a:r>
            <a:br>
              <a:rPr lang="fr-FR" sz="1400" dirty="0" smtClean="0">
                <a:solidFill>
                  <a:srgbClr val="000000"/>
                </a:solidFill>
                <a:latin typeface="Times New Roman" pitchFamily="18" charset="0"/>
                <a:ea typeface="Times New Roman" pitchFamily="18" charset="0"/>
                <a:cs typeface="Times New Roman" pitchFamily="18" charset="0"/>
              </a:rPr>
            </a:br>
            <a:r>
              <a:rPr lang="fr-FR" sz="1400" dirty="0" smtClean="0">
                <a:solidFill>
                  <a:srgbClr val="000000"/>
                </a:solidFill>
                <a:latin typeface="Times New Roman" pitchFamily="18" charset="0"/>
                <a:ea typeface="Times New Roman" pitchFamily="18" charset="0"/>
                <a:cs typeface="Times New Roman" pitchFamily="18" charset="0"/>
              </a:rPr>
              <a:t>à celle de l'AGO.</a:t>
            </a:r>
          </a:p>
          <a:p>
            <a:pPr lvl="0"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p:txBody>
      </p:sp>
      <p:sp>
        <p:nvSpPr>
          <p:cNvPr id="4" name="Titre 1"/>
          <p:cNvSpPr txBox="1">
            <a:spLocks/>
          </p:cNvSpPr>
          <p:nvPr/>
        </p:nvSpPr>
        <p:spPr>
          <a:xfrm>
            <a:off x="1714480" y="214290"/>
            <a:ext cx="7068838" cy="714357"/>
          </a:xfrm>
          <a:prstGeom prst="rect">
            <a:avLst/>
          </a:prstGeom>
        </p:spPr>
        <p:txBody>
          <a:bodyPr vert="horz" lIns="91440" tIns="45720" rIns="91440" bIns="45720" rtlCol="0" anchor="ctr">
            <a:normAutofit fontScale="60000" lnSpcReduction="20000"/>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tx2"/>
                </a:solidFill>
              </a:rPr>
              <a:t>Cabinet </a:t>
            </a:r>
            <a:r>
              <a:rPr lang="fr-FR" dirty="0" smtClean="0">
                <a:solidFill>
                  <a:schemeClr val="tx2"/>
                </a:solidFill>
                <a:latin typeface="Broadway" pitchFamily="82" charset="0"/>
              </a:rPr>
              <a:t>ARIEL</a:t>
            </a:r>
            <a:r>
              <a:rPr lang="fr-FR" dirty="0" smtClean="0">
                <a:solidFill>
                  <a:schemeClr val="tx2"/>
                </a:solidFill>
              </a:rPr>
              <a:t> </a:t>
            </a:r>
            <a:r>
              <a:rPr lang="fr-FR" dirty="0" smtClean="0">
                <a:solidFill>
                  <a:srgbClr val="C00000"/>
                </a:solidFill>
                <a:latin typeface="Broadway" pitchFamily="82" charset="0"/>
              </a:rPr>
              <a:t>ASSISTANCE</a:t>
            </a:r>
            <a:br>
              <a:rPr lang="fr-FR" dirty="0" smtClean="0">
                <a:solidFill>
                  <a:srgbClr val="C00000"/>
                </a:solidFill>
                <a:latin typeface="Broadway" pitchFamily="82" charset="0"/>
              </a:rPr>
            </a:br>
            <a:r>
              <a:rPr lang="fr-FR" sz="2200" dirty="0" smtClean="0">
                <a:solidFill>
                  <a:srgbClr val="1F497D"/>
                </a:solidFill>
              </a:rPr>
              <a:t>Formation-Communication globale-Evènementiel- Etudes  et montage de projets-Prestations diverses</a:t>
            </a:r>
            <a:r>
              <a:rPr lang="fr-FR" sz="2200" dirty="0" smtClean="0">
                <a:solidFill>
                  <a:srgbClr val="C00000"/>
                </a:solidFill>
                <a:latin typeface="Broadway" pitchFamily="82" charset="0"/>
              </a:rPr>
              <a:t/>
            </a:r>
            <a:br>
              <a:rPr lang="fr-FR" sz="2200" dirty="0" smtClean="0">
                <a:solidFill>
                  <a:srgbClr val="C00000"/>
                </a:solidFill>
                <a:latin typeface="Broadway" pitchFamily="82" charset="0"/>
              </a:rPr>
            </a:br>
            <a:endParaRPr lang="fr-FR" dirty="0"/>
          </a:p>
        </p:txBody>
      </p:sp>
      <p:pic>
        <p:nvPicPr>
          <p:cNvPr id="5" name="Image 4"/>
          <p:cNvPicPr/>
          <p:nvPr/>
        </p:nvPicPr>
        <p:blipFill>
          <a:blip r:embed="rId2"/>
          <a:srcRect l="41190" r="15959" b="84766"/>
          <a:stretch>
            <a:fillRect/>
          </a:stretch>
        </p:blipFill>
        <p:spPr bwMode="auto">
          <a:xfrm>
            <a:off x="179512" y="116632"/>
            <a:ext cx="1463530" cy="597724"/>
          </a:xfrm>
          <a:prstGeom prst="rect">
            <a:avLst/>
          </a:prstGeom>
          <a:noFill/>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458200" y="6357958"/>
            <a:ext cx="685800" cy="500042"/>
          </a:xfrm>
          <a:prstGeom prst="rect">
            <a:avLst/>
          </a:prstGeom>
        </p:spPr>
        <p:txBody>
          <a:bodyPr>
            <a:normAutofit/>
          </a:bodyPr>
          <a:lstStyle/>
          <a:p>
            <a:fld id="{7685FF2F-6005-4205-ACF1-907C3FB12482}" type="slidenum">
              <a:rPr lang="fr-FR" sz="2000" b="1" smtClean="0">
                <a:solidFill>
                  <a:schemeClr val="tx1"/>
                </a:solidFill>
                <a:latin typeface="Arial Black" pitchFamily="34" charset="0"/>
              </a:rPr>
              <a:pPr/>
              <a:t>35</a:t>
            </a:fld>
            <a:endParaRPr lang="fr-FR" b="1" dirty="0">
              <a:solidFill>
                <a:schemeClr val="tx1"/>
              </a:solidFill>
              <a:latin typeface="Arial Black" pitchFamily="34" charset="0"/>
            </a:endParaRPr>
          </a:p>
        </p:txBody>
      </p:sp>
      <p:sp>
        <p:nvSpPr>
          <p:cNvPr id="3" name="Rectangle 2"/>
          <p:cNvSpPr/>
          <p:nvPr/>
        </p:nvSpPr>
        <p:spPr>
          <a:xfrm>
            <a:off x="285720" y="-313194"/>
            <a:ext cx="8429684" cy="7171194"/>
          </a:xfrm>
          <a:prstGeom prst="rect">
            <a:avLst/>
          </a:prstGeom>
        </p:spPr>
        <p:txBody>
          <a:bodyPr wrap="square">
            <a:spAutoFit/>
          </a:bodyPr>
          <a:lstStyle/>
          <a:p>
            <a:pPr lvl="0" eaLnBrk="0" fontAlgn="base" hangingPunct="0">
              <a:spcBef>
                <a:spcPct val="0"/>
              </a:spcBef>
              <a:spcAft>
                <a:spcPct val="0"/>
              </a:spcAft>
              <a:tabLst>
                <a:tab pos="1711325" algn="l"/>
              </a:tabLst>
            </a:pPr>
            <a:endParaRPr lang="fr-FR" b="1" dirty="0" smtClean="0">
              <a:solidFill>
                <a:srgbClr val="0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1711325" algn="l"/>
              </a:tabLst>
            </a:pPr>
            <a:endParaRPr lang="fr-FR" b="1" dirty="0" smtClean="0">
              <a:solidFill>
                <a:srgbClr val="0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b="1" dirty="0" smtClean="0">
                <a:solidFill>
                  <a:srgbClr val="000000"/>
                </a:solidFill>
                <a:latin typeface="Times New Roman" pitchFamily="18" charset="0"/>
                <a:ea typeface="Times New Roman" pitchFamily="18" charset="0"/>
                <a:cs typeface="Times New Roman" pitchFamily="18" charset="0"/>
              </a:rPr>
              <a:t> </a:t>
            </a:r>
          </a:p>
          <a:p>
            <a:pPr lvl="0" eaLnBrk="0" fontAlgn="base" hangingPunct="0">
              <a:spcBef>
                <a:spcPct val="0"/>
              </a:spcBef>
              <a:spcAft>
                <a:spcPct val="0"/>
              </a:spcAft>
              <a:tabLst>
                <a:tab pos="1711325" algn="l"/>
              </a:tabLst>
            </a:pPr>
            <a:endParaRPr lang="fr-FR" sz="1400" b="1" dirty="0" smtClean="0">
              <a:solidFill>
                <a:srgbClr val="0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1711325" algn="l"/>
              </a:tabLst>
            </a:pPr>
            <a:endParaRPr lang="fr-FR" sz="1400" b="1" dirty="0" smtClean="0">
              <a:solidFill>
                <a:srgbClr val="0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 Elle:</a:t>
            </a:r>
            <a:endParaRPr lang="fr-FR" sz="1400" dirty="0" smtClean="0">
              <a:latin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ü"/>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est seule habilitée à modifier les statuts</a:t>
            </a:r>
            <a:endParaRPr lang="fr-FR" sz="1400" b="1" dirty="0" smtClean="0">
              <a:solidFill>
                <a:schemeClr val="accent1">
                  <a:lumMod val="75000"/>
                </a:schemeClr>
              </a:solidFill>
              <a:latin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ü"/>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autorise les fusions, scissions, transformations...</a:t>
            </a:r>
            <a:endParaRPr lang="fr-FR" sz="1400" b="1" dirty="0" smtClean="0">
              <a:solidFill>
                <a:schemeClr val="accent1">
                  <a:lumMod val="75000"/>
                </a:schemeClr>
              </a:solidFill>
              <a:latin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ü"/>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transfère le siège social</a:t>
            </a:r>
            <a:endParaRPr lang="fr-FR" sz="1400" b="1" dirty="0" smtClean="0">
              <a:solidFill>
                <a:schemeClr val="accent1">
                  <a:lumMod val="75000"/>
                </a:schemeClr>
              </a:solidFill>
              <a:latin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ü"/>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dissout la société par anticipation</a:t>
            </a:r>
            <a:endParaRPr lang="fr-FR" sz="1400" b="1" dirty="0" smtClean="0">
              <a:solidFill>
                <a:schemeClr val="accent1">
                  <a:lumMod val="75000"/>
                </a:schemeClr>
              </a:solidFill>
              <a:latin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ü"/>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proroge la durée de a société.</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L'AG extraordinaire ne peut valablement délibérer sur première convocation que si les actionnaires présents ou représentés possèdent au moins la </a:t>
            </a:r>
            <a:r>
              <a:rPr lang="fr-FR" sz="1400" baseline="30000" dirty="0" smtClean="0">
                <a:solidFill>
                  <a:srgbClr val="000000"/>
                </a:solidFill>
                <a:latin typeface="Times New Roman" pitchFamily="18" charset="0"/>
                <a:ea typeface="Times New Roman" pitchFamily="18" charset="0"/>
                <a:cs typeface="Times New Roman" pitchFamily="18" charset="0"/>
              </a:rPr>
              <a:t>1</a:t>
            </a:r>
            <a:r>
              <a:rPr lang="fr-FR" sz="1400" dirty="0" smtClean="0">
                <a:solidFill>
                  <a:srgbClr val="000000"/>
                </a:solidFill>
                <a:latin typeface="Times New Roman" pitchFamily="18" charset="0"/>
                <a:ea typeface="Times New Roman" pitchFamily="18" charset="0"/>
                <a:cs typeface="Times New Roman" pitchFamily="18" charset="0"/>
              </a:rPr>
              <a:t>/2 des actions ; sur 2</a:t>
            </a:r>
            <a:r>
              <a:rPr lang="fr-FR" sz="1400" baseline="30000" dirty="0" smtClean="0">
                <a:solidFill>
                  <a:srgbClr val="000000"/>
                </a:solidFill>
                <a:latin typeface="Times New Roman" pitchFamily="18" charset="0"/>
                <a:ea typeface="Times New Roman" pitchFamily="18" charset="0"/>
                <a:cs typeface="Times New Roman" pitchFamily="18" charset="0"/>
              </a:rPr>
              <a:t>e</a:t>
            </a:r>
            <a:r>
              <a:rPr lang="fr-FR" sz="1400" dirty="0" smtClean="0">
                <a:solidFill>
                  <a:srgbClr val="000000"/>
                </a:solidFill>
                <a:latin typeface="Times New Roman" pitchFamily="18" charset="0"/>
                <a:ea typeface="Times New Roman" pitchFamily="18" charset="0"/>
                <a:cs typeface="Times New Roman" pitchFamily="18" charset="0"/>
              </a:rPr>
              <a:t> convocation, le </a:t>
            </a:r>
            <a:r>
              <a:rPr lang="fr-FR" sz="1400" baseline="30000" dirty="0" smtClean="0">
                <a:solidFill>
                  <a:srgbClr val="000000"/>
                </a:solidFill>
                <a:latin typeface="Times New Roman" pitchFamily="18" charset="0"/>
                <a:ea typeface="Times New Roman" pitchFamily="18" charset="0"/>
                <a:cs typeface="Times New Roman" pitchFamily="18" charset="0"/>
              </a:rPr>
              <a:t>1/4</a:t>
            </a:r>
            <a:r>
              <a:rPr lang="fr-FR" sz="1400" dirty="0" smtClean="0">
                <a:solidFill>
                  <a:srgbClr val="000000"/>
                </a:solidFill>
                <a:latin typeface="Times New Roman" pitchFamily="18" charset="0"/>
                <a:ea typeface="Times New Roman" pitchFamily="18" charset="0"/>
                <a:cs typeface="Times New Roman" pitchFamily="18" charset="0"/>
              </a:rPr>
              <a:t> des actions.</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Les décisions sont prises à la majorité des 2/3 de voix exprimées sauf pour le transfert du siège de la société pour lequel il faut une décision unanime des actionnaires.</a:t>
            </a:r>
          </a:p>
          <a:p>
            <a:pPr lvl="0" eaLnBrk="0" fontAlgn="base" hangingPunct="0">
              <a:spcBef>
                <a:spcPct val="0"/>
              </a:spcBef>
              <a:spcAft>
                <a:spcPct val="0"/>
              </a:spcAft>
              <a:tabLst>
                <a:tab pos="1711325" algn="l"/>
              </a:tabLst>
            </a:pPr>
            <a:endParaRPr lang="fr-FR" sz="1400" dirty="0" smtClean="0">
              <a:solidFill>
                <a:schemeClr val="accent1">
                  <a:lumMod val="75000"/>
                </a:schemeClr>
              </a:solidFill>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Ø"/>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L'Assemblée spéciale</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Elle réunit les titulaires d'actions d'une catégorie déterminée. Les conditions de convocation et tenue sont identiques à celle de l'AGO.</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L'assemblée spéciale approuve ou désapprouve les décisions des assemblées générales lorsque les décisions modifient les droits de ses membres.</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a:t>
            </a:r>
          </a:p>
          <a:p>
            <a:pPr lvl="0"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b - Les droits à l'information et à la communication des pièces </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Les actionnaires ont droit de contrôler la gestion de la société à travers :</a:t>
            </a:r>
          </a:p>
          <a:p>
            <a:pPr lvl="1" eaLnBrk="0" fontAlgn="base" hangingPunct="0">
              <a:spcBef>
                <a:spcPct val="0"/>
              </a:spcBef>
              <a:spcAft>
                <a:spcPct val="0"/>
              </a:spcAft>
              <a:buFont typeface="Wingdings" pitchFamily="2" charset="2"/>
              <a:buChar char="ü"/>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Le droit à l'information </a:t>
            </a:r>
            <a:r>
              <a:rPr lang="fr-FR" sz="1400" dirty="0" smtClean="0">
                <a:solidFill>
                  <a:srgbClr val="000000"/>
                </a:solidFill>
                <a:latin typeface="Times New Roman" pitchFamily="18" charset="0"/>
                <a:ea typeface="Times New Roman" pitchFamily="18" charset="0"/>
                <a:cs typeface="Times New Roman" pitchFamily="18" charset="0"/>
              </a:rPr>
              <a:t>: les actionnaires ont droit de prendre connaissance à toute époque de l'année des documents sociaux des trois derniers exercices, des PV et des feuilles de présence aux assemblées générales de la même période et de mettre en œuvre la procédure  d'alerte c'est-à-dire de poser</a:t>
            </a:r>
            <a:r>
              <a:rPr lang="fr-FR" sz="1400" dirty="0" smtClean="0">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deux fois par exercice des questions aux dirigeants sociaux sur tout fait de nature à compromettre la continuité de l'exploitation</a:t>
            </a:r>
            <a:endParaRPr lang="fr-FR" sz="1400" dirty="0" smtClean="0">
              <a:latin typeface="Times New Roman" pitchFamily="18" charset="0"/>
              <a:cs typeface="Times New Roman" pitchFamily="18" charset="0"/>
            </a:endParaRPr>
          </a:p>
          <a:p>
            <a:pPr lvl="0" fontAlgn="base">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a:t>
            </a:r>
            <a:endParaRPr lang="fr-FR" sz="1400" dirty="0" smtClean="0">
              <a:solidFill>
                <a:schemeClr val="accent1">
                  <a:lumMod val="75000"/>
                </a:schemeClr>
              </a:solidFill>
              <a:latin typeface="Times New Roman" pitchFamily="18" charset="0"/>
              <a:cs typeface="Times New Roman" pitchFamily="18" charset="0"/>
            </a:endParaRPr>
          </a:p>
        </p:txBody>
      </p:sp>
      <p:sp>
        <p:nvSpPr>
          <p:cNvPr id="4" name="Titre 1"/>
          <p:cNvSpPr txBox="1">
            <a:spLocks/>
          </p:cNvSpPr>
          <p:nvPr/>
        </p:nvSpPr>
        <p:spPr>
          <a:xfrm>
            <a:off x="1714480" y="214290"/>
            <a:ext cx="7140276" cy="642941"/>
          </a:xfrm>
          <a:prstGeom prst="rect">
            <a:avLst/>
          </a:prstGeom>
        </p:spPr>
        <p:txBody>
          <a:bodyPr vert="horz" lIns="91440" tIns="45720" rIns="91440" bIns="45720" rtlCol="0" anchor="ctr">
            <a:normAutofit fontScale="60000" lnSpcReduction="20000"/>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tx2"/>
                </a:solidFill>
              </a:rPr>
              <a:t>Cabinet </a:t>
            </a:r>
            <a:r>
              <a:rPr lang="fr-FR" dirty="0" smtClean="0">
                <a:solidFill>
                  <a:schemeClr val="tx2"/>
                </a:solidFill>
                <a:latin typeface="Broadway" pitchFamily="82" charset="0"/>
              </a:rPr>
              <a:t>ARIEL</a:t>
            </a:r>
            <a:r>
              <a:rPr lang="fr-FR" dirty="0" smtClean="0">
                <a:solidFill>
                  <a:schemeClr val="tx2"/>
                </a:solidFill>
              </a:rPr>
              <a:t> </a:t>
            </a:r>
            <a:r>
              <a:rPr lang="fr-FR" dirty="0" smtClean="0">
                <a:solidFill>
                  <a:srgbClr val="C00000"/>
                </a:solidFill>
                <a:latin typeface="Broadway" pitchFamily="82" charset="0"/>
              </a:rPr>
              <a:t>ASSISTANCE</a:t>
            </a:r>
            <a:br>
              <a:rPr lang="fr-FR" dirty="0" smtClean="0">
                <a:solidFill>
                  <a:srgbClr val="C00000"/>
                </a:solidFill>
                <a:latin typeface="Broadway" pitchFamily="82" charset="0"/>
              </a:rPr>
            </a:br>
            <a:r>
              <a:rPr lang="fr-FR" sz="2200" dirty="0" smtClean="0">
                <a:solidFill>
                  <a:srgbClr val="1F497D"/>
                </a:solidFill>
              </a:rPr>
              <a:t>Formation-Communication globale-Evènementiel- Etudes  et montage de projets-Prestations diverses</a:t>
            </a:r>
            <a:r>
              <a:rPr lang="fr-FR" sz="2200" dirty="0" smtClean="0">
                <a:solidFill>
                  <a:srgbClr val="C00000"/>
                </a:solidFill>
                <a:latin typeface="Broadway" pitchFamily="82" charset="0"/>
              </a:rPr>
              <a:t/>
            </a:r>
            <a:br>
              <a:rPr lang="fr-FR" sz="2200" dirty="0" smtClean="0">
                <a:solidFill>
                  <a:srgbClr val="C00000"/>
                </a:solidFill>
                <a:latin typeface="Broadway" pitchFamily="82" charset="0"/>
              </a:rPr>
            </a:br>
            <a:endParaRPr lang="fr-FR" dirty="0"/>
          </a:p>
        </p:txBody>
      </p:sp>
      <p:pic>
        <p:nvPicPr>
          <p:cNvPr id="5" name="Image 4"/>
          <p:cNvPicPr/>
          <p:nvPr/>
        </p:nvPicPr>
        <p:blipFill>
          <a:blip r:embed="rId2"/>
          <a:srcRect l="41190" r="15959" b="84766"/>
          <a:stretch>
            <a:fillRect/>
          </a:stretch>
        </p:blipFill>
        <p:spPr bwMode="auto">
          <a:xfrm>
            <a:off x="179512" y="116632"/>
            <a:ext cx="1606406" cy="693984"/>
          </a:xfrm>
          <a:prstGeom prst="rect">
            <a:avLst/>
          </a:prstGeom>
          <a:noFill/>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458200" y="6215082"/>
            <a:ext cx="685800" cy="506393"/>
          </a:xfrm>
          <a:prstGeom prst="rect">
            <a:avLst/>
          </a:prstGeom>
        </p:spPr>
        <p:txBody>
          <a:bodyPr>
            <a:normAutofit/>
          </a:bodyPr>
          <a:lstStyle/>
          <a:p>
            <a:fld id="{7685FF2F-6005-4205-ACF1-907C3FB12482}" type="slidenum">
              <a:rPr lang="fr-FR" sz="2000" b="1" smtClean="0">
                <a:solidFill>
                  <a:schemeClr val="tx1"/>
                </a:solidFill>
                <a:latin typeface="Arial Black" pitchFamily="34" charset="0"/>
              </a:rPr>
              <a:pPr/>
              <a:t>36</a:t>
            </a:fld>
            <a:endParaRPr lang="fr-FR" sz="2000" b="1" dirty="0">
              <a:solidFill>
                <a:schemeClr val="tx1"/>
              </a:solidFill>
              <a:latin typeface="Arial Black" pitchFamily="34" charset="0"/>
            </a:endParaRPr>
          </a:p>
        </p:txBody>
      </p:sp>
      <p:sp>
        <p:nvSpPr>
          <p:cNvPr id="3" name="Rectangle 2"/>
          <p:cNvSpPr/>
          <p:nvPr/>
        </p:nvSpPr>
        <p:spPr>
          <a:xfrm>
            <a:off x="428596" y="0"/>
            <a:ext cx="8072494" cy="6986528"/>
          </a:xfrm>
          <a:prstGeom prst="rect">
            <a:avLst/>
          </a:prstGeom>
        </p:spPr>
        <p:txBody>
          <a:bodyPr wrap="square">
            <a:spAutoFit/>
          </a:bodyPr>
          <a:lstStyle/>
          <a:p>
            <a:pPr lvl="0" eaLnBrk="0" fontAlgn="base" hangingPunct="0">
              <a:spcBef>
                <a:spcPct val="0"/>
              </a:spcBef>
              <a:spcAft>
                <a:spcPct val="0"/>
              </a:spcAft>
              <a:tabLst>
                <a:tab pos="1711325" algn="l"/>
              </a:tabLst>
            </a:pPr>
            <a:endParaRPr lang="fr-FR" sz="1400" i="1" dirty="0" smtClean="0">
              <a:solidFill>
                <a:srgbClr val="000000"/>
              </a:solidFill>
              <a:latin typeface="Times New Roman" pitchFamily="18" charset="0"/>
              <a:ea typeface="Times New Roman" pitchFamily="18" charset="0"/>
              <a:cs typeface="Times New Roman" pitchFamily="18" charset="0"/>
            </a:endParaRPr>
          </a:p>
          <a:p>
            <a:pPr lvl="0" indent="46672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0" indent="466725"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a:t>
            </a: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Le droit à la communication des pièces </a:t>
            </a:r>
            <a:r>
              <a:rPr lang="fr-FR" sz="1400" b="1" dirty="0" smtClean="0">
                <a:solidFill>
                  <a:srgbClr val="000000"/>
                </a:solidFill>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pour la régularité à la tenue des AG, les actionnaires doivent avoir communication au moins 15 jours à l'avance : pour les AGO des documents financiers et comptables de l'exercice ; des rapports du commissaire aux comptes et des dirigeants sociaux ; de la liste des actionnaires; du montant global certifié par les commissaires aux comptes des rémunérations versées sur dix ou cinq dirigeant et salariés les mieux payés. </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Pour les autres assemblées, ils ont le droit de prendre connaissance du texte</a:t>
            </a:r>
            <a:r>
              <a:rPr lang="fr-FR" sz="1400" dirty="0" smtClean="0">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des résolutions proposées, le rapport du conseil d'administration, de l'administrateur</a:t>
            </a:r>
            <a:r>
              <a:rPr lang="fr-FR" sz="1400" dirty="0" smtClean="0">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général, du commissaire aux comptes.</a:t>
            </a:r>
          </a:p>
          <a:p>
            <a:pPr lvl="0"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2 -  Le contrôle externe de la société</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 contrôle est fait par le ou les commissaires aux comptes ou à travers une expertise de gestion.</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a - Le contrôle par le commissaire aux comptes</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Toute S.A doit avoir un commissaire aux comptes et un suppléant. En cas d'appel public à l'épargne, il en faut deux.</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Leur révocation se fait par devant le tribunal pour faute ou empêchement à la demande des dirigeants sociaux ou des actionnaires représentant le 1/10 au moins du capital social. La faute peut être l'inexécution ou la mauvaise exécution de sa mission. A ce titre, il engage sa responsabilité tant civile (prescription 3 ans) que pénale</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Quant à l'empêchement, il résulte soit d'une incompatibilité ou d'une maladie.</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	b - L'expertise de gestion</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L'expertise de gestion est un recours mis à la disposition des actionnaires par la loi. Celle-ci est demandée au tribunal par les actionnaires à condition qu'ils représentent au moins 1/5 du capital social. L'expert désigné par le juge a pour</a:t>
            </a:r>
            <a:r>
              <a:rPr lang="fr-FR" sz="1400" dirty="0" smtClean="0">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mission de présenter un rapport sur une ou plusieurs opérations de gestion dont la conformité avec l'intérêt social est douteuse.</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Les honoraires des experts sont à la charge de la société.</a:t>
            </a:r>
          </a:p>
          <a:p>
            <a:pPr lvl="0" eaLnBrk="0" fontAlgn="base" hangingPunct="0">
              <a:spcBef>
                <a:spcPct val="0"/>
              </a:spcBef>
              <a:spcAft>
                <a:spcPct val="0"/>
              </a:spcAft>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p:txBody>
      </p:sp>
      <p:sp>
        <p:nvSpPr>
          <p:cNvPr id="4" name="Titre 1"/>
          <p:cNvSpPr txBox="1">
            <a:spLocks/>
          </p:cNvSpPr>
          <p:nvPr/>
        </p:nvSpPr>
        <p:spPr>
          <a:xfrm>
            <a:off x="1714480" y="285728"/>
            <a:ext cx="7429520" cy="500066"/>
          </a:xfrm>
          <a:prstGeom prst="rect">
            <a:avLst/>
          </a:prstGeom>
        </p:spPr>
        <p:txBody>
          <a:bodyPr vert="horz" lIns="91440" tIns="45720" rIns="91440" bIns="45720" rtlCol="0" anchor="ctr">
            <a:normAutofit fontScale="55000" lnSpcReduction="20000"/>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tx2"/>
                </a:solidFill>
              </a:rPr>
              <a:t>Cabinet </a:t>
            </a:r>
            <a:r>
              <a:rPr lang="fr-FR" dirty="0" smtClean="0">
                <a:solidFill>
                  <a:schemeClr val="tx2"/>
                </a:solidFill>
                <a:latin typeface="Broadway" pitchFamily="82" charset="0"/>
              </a:rPr>
              <a:t>ARIEL</a:t>
            </a:r>
            <a:r>
              <a:rPr lang="fr-FR" dirty="0" smtClean="0">
                <a:solidFill>
                  <a:schemeClr val="tx2"/>
                </a:solidFill>
              </a:rPr>
              <a:t> </a:t>
            </a:r>
            <a:r>
              <a:rPr lang="fr-FR" dirty="0" smtClean="0">
                <a:solidFill>
                  <a:srgbClr val="C00000"/>
                </a:solidFill>
                <a:latin typeface="Broadway" pitchFamily="82" charset="0"/>
              </a:rPr>
              <a:t>ASSISTANCE</a:t>
            </a:r>
            <a:br>
              <a:rPr lang="fr-FR" dirty="0" smtClean="0">
                <a:solidFill>
                  <a:srgbClr val="C00000"/>
                </a:solidFill>
                <a:latin typeface="Broadway" pitchFamily="82" charset="0"/>
              </a:rPr>
            </a:br>
            <a:r>
              <a:rPr lang="fr-FR" sz="2200" dirty="0" smtClean="0">
                <a:solidFill>
                  <a:srgbClr val="1F497D"/>
                </a:solidFill>
              </a:rPr>
              <a:t>Formation-Communication globale-Evènementiel- Etudes  et montage de projets-Prestations diverses</a:t>
            </a:r>
            <a:r>
              <a:rPr lang="fr-FR" sz="2200" dirty="0" smtClean="0">
                <a:solidFill>
                  <a:srgbClr val="C00000"/>
                </a:solidFill>
                <a:latin typeface="Broadway" pitchFamily="82" charset="0"/>
              </a:rPr>
              <a:t/>
            </a:r>
            <a:br>
              <a:rPr lang="fr-FR" sz="2200" dirty="0" smtClean="0">
                <a:solidFill>
                  <a:srgbClr val="C00000"/>
                </a:solidFill>
                <a:latin typeface="Broadway" pitchFamily="82" charset="0"/>
              </a:rPr>
            </a:br>
            <a:endParaRPr lang="fr-FR" dirty="0"/>
          </a:p>
        </p:txBody>
      </p:sp>
      <p:pic>
        <p:nvPicPr>
          <p:cNvPr id="5" name="Image 4"/>
          <p:cNvPicPr/>
          <p:nvPr/>
        </p:nvPicPr>
        <p:blipFill>
          <a:blip r:embed="rId2"/>
          <a:srcRect l="41190" r="15959" b="84766"/>
          <a:stretch>
            <a:fillRect/>
          </a:stretch>
        </p:blipFill>
        <p:spPr bwMode="auto">
          <a:xfrm>
            <a:off x="285720" y="0"/>
            <a:ext cx="1463530" cy="616850"/>
          </a:xfrm>
          <a:prstGeom prst="rect">
            <a:avLst/>
          </a:prstGeom>
          <a:noFill/>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458200" y="6072206"/>
            <a:ext cx="685800" cy="649269"/>
          </a:xfrm>
          <a:prstGeom prst="rect">
            <a:avLst/>
          </a:prstGeom>
        </p:spPr>
        <p:txBody>
          <a:bodyPr>
            <a:normAutofit/>
          </a:bodyPr>
          <a:lstStyle/>
          <a:p>
            <a:fld id="{7685FF2F-6005-4205-ACF1-907C3FB12482}" type="slidenum">
              <a:rPr lang="fr-FR" sz="2000" b="1" smtClean="0">
                <a:solidFill>
                  <a:schemeClr val="tx1"/>
                </a:solidFill>
                <a:latin typeface="Arial Black" pitchFamily="34" charset="0"/>
              </a:rPr>
              <a:pPr/>
              <a:t>37</a:t>
            </a:fld>
            <a:endParaRPr lang="fr-FR" sz="2000" b="1" dirty="0">
              <a:solidFill>
                <a:schemeClr val="tx1"/>
              </a:solidFill>
              <a:latin typeface="Arial Black" pitchFamily="34" charset="0"/>
            </a:endParaRPr>
          </a:p>
        </p:txBody>
      </p:sp>
      <p:sp>
        <p:nvSpPr>
          <p:cNvPr id="3" name="Rectangle 2"/>
          <p:cNvSpPr/>
          <p:nvPr/>
        </p:nvSpPr>
        <p:spPr>
          <a:xfrm>
            <a:off x="428596" y="214290"/>
            <a:ext cx="8358246" cy="6370975"/>
          </a:xfrm>
          <a:prstGeom prst="rect">
            <a:avLst/>
          </a:prstGeom>
        </p:spPr>
        <p:txBody>
          <a:bodyPr wrap="square">
            <a:spAutoFit/>
          </a:bodyPr>
          <a:lstStyle/>
          <a:p>
            <a:pPr lvl="0" indent="466725" eaLnBrk="0" fontAlgn="base" hangingPunct="0">
              <a:spcBef>
                <a:spcPct val="0"/>
              </a:spcBef>
              <a:spcAft>
                <a:spcPct val="0"/>
              </a:spcAft>
              <a:tabLst>
                <a:tab pos="1711325" algn="l"/>
              </a:tabLst>
            </a:pPr>
            <a:endParaRPr lang="fr-FR" b="1" dirty="0" smtClean="0">
              <a:solidFill>
                <a:srgbClr val="000000"/>
              </a:solidFill>
              <a:latin typeface="Times New Roman" pitchFamily="18" charset="0"/>
              <a:ea typeface="Times New Roman" pitchFamily="18" charset="0"/>
              <a:cs typeface="Times New Roman" pitchFamily="18" charset="0"/>
            </a:endParaRPr>
          </a:p>
          <a:p>
            <a:pPr lvl="0" indent="466725" eaLnBrk="0" fontAlgn="base" hangingPunct="0">
              <a:spcBef>
                <a:spcPct val="0"/>
              </a:spcBef>
              <a:spcAft>
                <a:spcPct val="0"/>
              </a:spcAft>
              <a:tabLst>
                <a:tab pos="1711325" algn="l"/>
              </a:tabLst>
            </a:pPr>
            <a:endParaRPr lang="fr-FR" b="1" dirty="0" smtClean="0">
              <a:solidFill>
                <a:srgbClr val="000000"/>
              </a:solidFill>
              <a:latin typeface="Times New Roman" pitchFamily="18" charset="0"/>
              <a:ea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b="1" dirty="0" smtClean="0">
                <a:solidFill>
                  <a:srgbClr val="000000"/>
                </a:solidFill>
                <a:latin typeface="Times New Roman" pitchFamily="18" charset="0"/>
                <a:cs typeface="Times New Roman" pitchFamily="18" charset="0"/>
              </a:rPr>
              <a:t> </a:t>
            </a:r>
            <a:endParaRPr lang="fr-FR" dirty="0" smtClean="0">
              <a:solidFill>
                <a:srgbClr val="000000"/>
              </a:solidFill>
              <a:latin typeface="Times New Roman" pitchFamily="18" charset="0"/>
              <a:ea typeface="Times New Roman" pitchFamily="18" charset="0"/>
              <a:cs typeface="Times New Roman" pitchFamily="18" charset="0"/>
            </a:endParaRPr>
          </a:p>
          <a:p>
            <a:pPr lvl="0" indent="447675" fontAlgn="base">
              <a:spcBef>
                <a:spcPct val="0"/>
              </a:spcBef>
              <a:spcAft>
                <a:spcPct val="0"/>
              </a:spcAft>
              <a:tabLst>
                <a:tab pos="1711325" algn="l"/>
              </a:tabLst>
            </a:pPr>
            <a:endParaRPr lang="fr-FR" b="1" dirty="0" smtClean="0">
              <a:solidFill>
                <a:srgbClr val="0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III -  LA VIE SOCIALE</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vie d'une société se déroule conformément aux prescriptions légales et statutaires. A la fin de chaque exercice, les comptes sont arrêtés, s'il y a des bénéfices, l'AGO décide de leur affectation </a:t>
            </a: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Cependant, le bénéfice n'est pas tout de suite distribué. Il faut constituer d'abord les réserves.</a:t>
            </a:r>
            <a:br>
              <a:rPr lang="fr-FR" sz="1400" dirty="0" smtClean="0">
                <a:solidFill>
                  <a:srgbClr val="000000"/>
                </a:solidFill>
                <a:latin typeface="Times New Roman" pitchFamily="18" charset="0"/>
                <a:ea typeface="Times New Roman" pitchFamily="18" charset="0"/>
                <a:cs typeface="Times New Roman" pitchFamily="18" charset="0"/>
              </a:rPr>
            </a:br>
            <a:r>
              <a:rPr lang="fr-FR" sz="1400" dirty="0" smtClean="0">
                <a:solidFill>
                  <a:srgbClr val="000000"/>
                </a:solidFill>
                <a:latin typeface="Times New Roman" pitchFamily="18" charset="0"/>
                <a:ea typeface="Times New Roman" pitchFamily="18" charset="0"/>
                <a:cs typeface="Times New Roman" pitchFamily="18" charset="0"/>
              </a:rPr>
              <a:t>	</a:t>
            </a: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i="1" dirty="0" smtClean="0">
                <a:solidFill>
                  <a:srgbClr val="000000"/>
                </a:solidFill>
                <a:latin typeface="Times New Roman" pitchFamily="18" charset="0"/>
                <a:ea typeface="Times New Roman" pitchFamily="18" charset="0"/>
                <a:cs typeface="Times New Roman" pitchFamily="18" charset="0"/>
              </a:rPr>
              <a:t>Qu'est ce que les réserves ?</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Il s'agit de sommes prélevées sur les bénéfices et laissées à la disposition de la société jusqu'à décision contraire des organes de gestion.</a:t>
            </a: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II y a plusieurs types de réserves dont les plus fréquentes sont les réserves légales et statutaires.</a:t>
            </a:r>
          </a:p>
          <a:p>
            <a:pPr lvl="0" indent="46672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buFont typeface="Arial" pitchFamily="34" charset="0"/>
              <a:buChar char="•"/>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Les réserves légales sont obligatoires. </a:t>
            </a: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Elles ont une valeur égale à 1/10 au moins au bénéfice de l'exercice. </a:t>
            </a: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 prélèvement cesse d'être obligatoire lorsque les réserves atteignent le 1/5 du montant du capital social.</a:t>
            </a: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Les réserves légales servent à renforcer les créances des créanciers ou à combler les pertes de la société.</a:t>
            </a:r>
          </a:p>
          <a:p>
            <a:pPr lvl="0" indent="46672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buFont typeface="Arial" pitchFamily="34" charset="0"/>
              <a:buChar char="•"/>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Quant aux réserves statutaires, elles sont laissées à l'appréciation des actionnaires. Après la constitution de la dividende, l'assemblée décide la distribution du reste des bénéfices sous forme de dividende.</a:t>
            </a:r>
          </a:p>
          <a:p>
            <a:pPr lvl="0" indent="46672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La dividende est la part de bénéfice attribuée à chaque actionnaire.</a:t>
            </a: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Les modalités de paiement sont fixées par l'AG ou par les dirigeants sociaux. Toutefois le paiement doit intervenir dans un délai maximum de 9 mois après la clôture de l'exercice, sauf prorogation de ce délai par le juge. </a:t>
            </a: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vie de la société peut être mouvementée de telle sorte qu'elle peut disparaître</a:t>
            </a:r>
            <a:r>
              <a:rPr lang="fr-FR" sz="1400" b="1" dirty="0" smtClean="0">
                <a:solidFill>
                  <a:srgbClr val="000000"/>
                </a:solidFill>
                <a:latin typeface="Times New Roman" pitchFamily="18" charset="0"/>
                <a:ea typeface="Times New Roman" pitchFamily="18" charset="0"/>
                <a:cs typeface="Times New Roman" pitchFamily="18" charset="0"/>
              </a:rPr>
              <a:t>   </a:t>
            </a:r>
          </a:p>
          <a:p>
            <a:pPr lvl="0" indent="466725" eaLnBrk="0" fontAlgn="base" hangingPunct="0">
              <a:spcBef>
                <a:spcPct val="0"/>
              </a:spcBef>
              <a:spcAft>
                <a:spcPct val="0"/>
              </a:spcAft>
              <a:tabLst>
                <a:tab pos="1711325" algn="l"/>
              </a:tabLst>
            </a:pPr>
            <a:endParaRPr lang="fr-FR" sz="1400" b="1" dirty="0" smtClean="0">
              <a:solidFill>
                <a:srgbClr val="000000"/>
              </a:solidFill>
              <a:latin typeface="Times New Roman" pitchFamily="18" charset="0"/>
              <a:ea typeface="Times New Roman" pitchFamily="18" charset="0"/>
              <a:cs typeface="Times New Roman" pitchFamily="18" charset="0"/>
            </a:endParaRPr>
          </a:p>
        </p:txBody>
      </p:sp>
      <p:sp>
        <p:nvSpPr>
          <p:cNvPr id="4" name="Titre 1"/>
          <p:cNvSpPr txBox="1">
            <a:spLocks/>
          </p:cNvSpPr>
          <p:nvPr/>
        </p:nvSpPr>
        <p:spPr>
          <a:xfrm>
            <a:off x="1820688" y="285728"/>
            <a:ext cx="7323312" cy="812039"/>
          </a:xfrm>
          <a:prstGeom prst="rect">
            <a:avLst/>
          </a:prstGeom>
        </p:spPr>
        <p:txBody>
          <a:bodyPr vert="horz" lIns="91440" tIns="45720" rIns="91440" bIns="45720" rtlCol="0" anchor="ctr">
            <a:normAutofit fontScale="67500" lnSpcReduction="20000"/>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tx2"/>
                </a:solidFill>
              </a:rPr>
              <a:t>Cabinet </a:t>
            </a:r>
            <a:r>
              <a:rPr lang="fr-FR" dirty="0" smtClean="0">
                <a:solidFill>
                  <a:schemeClr val="tx2"/>
                </a:solidFill>
                <a:latin typeface="Broadway" pitchFamily="82" charset="0"/>
              </a:rPr>
              <a:t>ARIEL</a:t>
            </a:r>
            <a:r>
              <a:rPr lang="fr-FR" dirty="0" smtClean="0">
                <a:solidFill>
                  <a:schemeClr val="tx2"/>
                </a:solidFill>
              </a:rPr>
              <a:t> </a:t>
            </a:r>
            <a:r>
              <a:rPr lang="fr-FR" dirty="0" smtClean="0">
                <a:solidFill>
                  <a:srgbClr val="C00000"/>
                </a:solidFill>
                <a:latin typeface="Broadway" pitchFamily="82" charset="0"/>
              </a:rPr>
              <a:t>ASSISTANCE</a:t>
            </a:r>
            <a:br>
              <a:rPr lang="fr-FR" dirty="0" smtClean="0">
                <a:solidFill>
                  <a:srgbClr val="C00000"/>
                </a:solidFill>
                <a:latin typeface="Broadway" pitchFamily="82" charset="0"/>
              </a:rPr>
            </a:br>
            <a:r>
              <a:rPr lang="fr-FR" sz="2200" dirty="0" smtClean="0">
                <a:solidFill>
                  <a:srgbClr val="1F497D"/>
                </a:solidFill>
              </a:rPr>
              <a:t>Formation-Communication globale-Evènementiel- Etudes  et montage de projets-Prestations diverses</a:t>
            </a:r>
            <a:r>
              <a:rPr lang="fr-FR" sz="2200" dirty="0" smtClean="0">
                <a:solidFill>
                  <a:srgbClr val="C00000"/>
                </a:solidFill>
                <a:latin typeface="Broadway" pitchFamily="82" charset="0"/>
              </a:rPr>
              <a:t/>
            </a:r>
            <a:br>
              <a:rPr lang="fr-FR" sz="2200" dirty="0" smtClean="0">
                <a:solidFill>
                  <a:srgbClr val="C00000"/>
                </a:solidFill>
                <a:latin typeface="Broadway" pitchFamily="82" charset="0"/>
              </a:rPr>
            </a:br>
            <a:endParaRPr lang="fr-FR" dirty="0"/>
          </a:p>
        </p:txBody>
      </p:sp>
      <p:pic>
        <p:nvPicPr>
          <p:cNvPr id="5" name="Image 4"/>
          <p:cNvPicPr/>
          <p:nvPr/>
        </p:nvPicPr>
        <p:blipFill>
          <a:blip r:embed="rId2"/>
          <a:srcRect l="41190" r="15959" b="84766"/>
          <a:stretch>
            <a:fillRect/>
          </a:stretch>
        </p:blipFill>
        <p:spPr bwMode="auto">
          <a:xfrm>
            <a:off x="0" y="0"/>
            <a:ext cx="1892126" cy="902603"/>
          </a:xfrm>
          <a:prstGeom prst="rect">
            <a:avLst/>
          </a:prstGeom>
          <a:noFill/>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501090" y="6072206"/>
            <a:ext cx="642910" cy="579439"/>
          </a:xfrm>
        </p:spPr>
        <p:txBody>
          <a:bodyPr/>
          <a:lstStyle/>
          <a:p>
            <a:fld id="{B13333A4-2EF1-4B79-B68C-AB20E66B4822}" type="slidenum">
              <a:rPr lang="en-US" sz="2000" b="1" smtClean="0">
                <a:solidFill>
                  <a:schemeClr val="tx1">
                    <a:lumMod val="95000"/>
                    <a:lumOff val="5000"/>
                  </a:schemeClr>
                </a:solidFill>
                <a:latin typeface="Arial Black" pitchFamily="34" charset="0"/>
              </a:rPr>
              <a:pPr/>
              <a:t>38</a:t>
            </a:fld>
            <a:endParaRPr lang="en-US" sz="2000" b="1" dirty="0">
              <a:solidFill>
                <a:schemeClr val="tx1">
                  <a:lumMod val="95000"/>
                  <a:lumOff val="5000"/>
                </a:schemeClr>
              </a:solidFill>
              <a:latin typeface="Arial Black" pitchFamily="34" charset="0"/>
            </a:endParaRPr>
          </a:p>
        </p:txBody>
      </p:sp>
      <p:sp>
        <p:nvSpPr>
          <p:cNvPr id="3" name="Rectangle 2"/>
          <p:cNvSpPr/>
          <p:nvPr/>
        </p:nvSpPr>
        <p:spPr>
          <a:xfrm>
            <a:off x="500034" y="1428736"/>
            <a:ext cx="8215370" cy="4616648"/>
          </a:xfrm>
          <a:prstGeom prst="rect">
            <a:avLst/>
          </a:prstGeom>
        </p:spPr>
        <p:txBody>
          <a:bodyPr wrap="square">
            <a:spAutoFit/>
          </a:bodyPr>
          <a:lstStyle/>
          <a:p>
            <a:pPr lvl="0" indent="466725"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IV - LA DISSOLUTION DE LA S.A</a:t>
            </a: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a:t>
            </a:r>
          </a:p>
          <a:p>
            <a:pPr lvl="0" indent="46672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Sauf pour la société unipersonnelle, la S.A doit être liquidée après sa dissolution prononcée.</a:t>
            </a: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endParaRPr lang="fr-FR" sz="1400" b="1" dirty="0" smtClean="0">
              <a:solidFill>
                <a:srgbClr val="000000"/>
              </a:solidFill>
              <a:latin typeface="Times New Roman" pitchFamily="18" charset="0"/>
              <a:ea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 -   </a:t>
            </a:r>
            <a:r>
              <a:rPr lang="fr-FR" sz="1400" b="1" u="sng" dirty="0" smtClean="0">
                <a:solidFill>
                  <a:srgbClr val="000000"/>
                </a:solidFill>
                <a:latin typeface="Times New Roman" pitchFamily="18" charset="0"/>
                <a:ea typeface="Times New Roman" pitchFamily="18" charset="0"/>
                <a:cs typeface="Times New Roman" pitchFamily="18" charset="0"/>
              </a:rPr>
              <a:t>Les causes de dissolution</a:t>
            </a:r>
          </a:p>
          <a:p>
            <a:pPr lvl="0" indent="46672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S.A est dissoute suite aux causes communes de dissolution de toutes les sociétés commerciales,</a:t>
            </a:r>
            <a:endParaRPr lang="fr-FR" sz="1400" dirty="0" smtClean="0">
              <a:latin typeface="Times New Roman" pitchFamily="18" charset="0"/>
              <a:cs typeface="Times New Roman" pitchFamily="18" charset="0"/>
            </a:endParaRPr>
          </a:p>
          <a:p>
            <a:pPr lvl="0" indent="46672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Aussi, elle peut être dissoute sur décision des associés prise au cours d'un AG extraordinaire.</a:t>
            </a:r>
          </a:p>
          <a:p>
            <a:pPr lvl="0" indent="46672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Enfin, si les capitaux propres de la société deviennent inférieurs à la moitié (</a:t>
            </a:r>
            <a:r>
              <a:rPr lang="fr-FR" sz="1400" baseline="30000" dirty="0" smtClean="0">
                <a:solidFill>
                  <a:srgbClr val="000000"/>
                </a:solidFill>
                <a:latin typeface="Times New Roman" pitchFamily="18" charset="0"/>
                <a:ea typeface="Times New Roman" pitchFamily="18" charset="0"/>
                <a:cs typeface="Times New Roman" pitchFamily="18" charset="0"/>
              </a:rPr>
              <a:t>1</a:t>
            </a:r>
            <a:r>
              <a:rPr lang="fr-FR" sz="1400" dirty="0" smtClean="0">
                <a:solidFill>
                  <a:srgbClr val="000000"/>
                </a:solidFill>
                <a:latin typeface="Times New Roman" pitchFamily="18" charset="0"/>
                <a:ea typeface="Times New Roman" pitchFamily="18" charset="0"/>
                <a:cs typeface="Times New Roman" pitchFamily="18" charset="0"/>
              </a:rPr>
              <a:t>/2) du capital social, la société peut-être dissoute si la régularisation n'intervient pas au plus tard à la clôture du 2</a:t>
            </a:r>
            <a:r>
              <a:rPr lang="fr-FR" sz="1400" baseline="30000" dirty="0" smtClean="0">
                <a:solidFill>
                  <a:srgbClr val="000000"/>
                </a:solidFill>
                <a:latin typeface="Times New Roman" pitchFamily="18" charset="0"/>
                <a:ea typeface="Times New Roman" pitchFamily="18" charset="0"/>
                <a:cs typeface="Times New Roman" pitchFamily="18" charset="0"/>
              </a:rPr>
              <a:t>e</a:t>
            </a:r>
            <a:r>
              <a:rPr lang="fr-FR" sz="1400" dirty="0" smtClean="0">
                <a:solidFill>
                  <a:srgbClr val="000000"/>
                </a:solidFill>
                <a:latin typeface="Times New Roman" pitchFamily="18" charset="0"/>
                <a:ea typeface="Times New Roman" pitchFamily="18" charset="0"/>
                <a:cs typeface="Times New Roman" pitchFamily="18" charset="0"/>
              </a:rPr>
              <a:t> exercice suivant, le constat des pertes</a:t>
            </a:r>
            <a:endParaRPr lang="fr-FR" sz="1400" dirty="0" smtClean="0">
              <a:latin typeface="Times New Roman" pitchFamily="18" charset="0"/>
              <a:cs typeface="Times New Roman" pitchFamily="18" charset="0"/>
            </a:endParaRPr>
          </a:p>
          <a:p>
            <a:pPr lvl="0" indent="447675" fontAlgn="base">
              <a:spcBef>
                <a:spcPct val="0"/>
              </a:spcBef>
              <a:spcAft>
                <a:spcPct val="0"/>
              </a:spcAft>
              <a:tabLst>
                <a:tab pos="1711325" algn="l"/>
              </a:tabLst>
            </a:pPr>
            <a:endParaRPr lang="fr-FR" sz="1400" b="1" dirty="0" smtClean="0">
              <a:solidFill>
                <a:srgbClr val="000000"/>
              </a:solidFill>
              <a:latin typeface="Times New Roman" pitchFamily="18" charset="0"/>
              <a:ea typeface="Times New Roman" pitchFamily="18" charset="0"/>
              <a:cs typeface="Times New Roman" pitchFamily="18" charset="0"/>
            </a:endParaRPr>
          </a:p>
          <a:p>
            <a:pPr lvl="0" indent="447675" fontAlgn="base">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B  - </a:t>
            </a:r>
            <a:r>
              <a:rPr lang="fr-FR" sz="1400" b="1" u="sng" dirty="0" smtClean="0">
                <a:solidFill>
                  <a:srgbClr val="000000"/>
                </a:solidFill>
                <a:latin typeface="Times New Roman" pitchFamily="18" charset="0"/>
                <a:ea typeface="Times New Roman" pitchFamily="18" charset="0"/>
                <a:cs typeface="Times New Roman" pitchFamily="18" charset="0"/>
              </a:rPr>
              <a:t>Effets de la dissolution</a:t>
            </a:r>
          </a:p>
          <a:p>
            <a:pPr lvl="0" indent="447675" fontAlgn="base">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S'il y a plusieurs actionnaires, et l'actif social est supérieur au passif, le boni de liquidation sera reparti entre les actionnaires proportionnellement au nombre d'actions qu'ils détiennent, sauf clause contraire des statuts.</a:t>
            </a: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En cas de pertes, la responsabilité des actionnaires est limitée au montant de leurs apports.</a:t>
            </a: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Dans le cas de la société unipersonnelle, il y aura transmission universelle de son partenaire à l'actionnaire unique après purge des oppositions des créanciers de la société</a:t>
            </a:r>
            <a:endParaRPr lang="fr-FR" sz="1400" dirty="0" smtClean="0"/>
          </a:p>
          <a:p>
            <a:pPr lvl="0" indent="46672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p:txBody>
      </p:sp>
      <p:sp>
        <p:nvSpPr>
          <p:cNvPr id="4" name="Titre 1"/>
          <p:cNvSpPr txBox="1">
            <a:spLocks/>
          </p:cNvSpPr>
          <p:nvPr/>
        </p:nvSpPr>
        <p:spPr>
          <a:xfrm>
            <a:off x="1357290" y="214290"/>
            <a:ext cx="6273420" cy="818496"/>
          </a:xfrm>
          <a:prstGeom prst="rect">
            <a:avLst/>
          </a:prstGeom>
        </p:spPr>
        <p:txBody>
          <a:bodyPr vert="horz" lIns="91440" tIns="45720" rIns="91440" bIns="45720" rtlCol="0" anchor="ctr">
            <a:normAutofit fontScale="67500" lnSpcReduction="20000"/>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tx2"/>
                </a:solidFill>
              </a:rPr>
              <a:t>Cabinet </a:t>
            </a:r>
            <a:r>
              <a:rPr lang="fr-FR" dirty="0" smtClean="0">
                <a:solidFill>
                  <a:schemeClr val="tx2"/>
                </a:solidFill>
                <a:latin typeface="Broadway" pitchFamily="82" charset="0"/>
              </a:rPr>
              <a:t>ARIEL</a:t>
            </a:r>
            <a:r>
              <a:rPr lang="fr-FR" dirty="0" smtClean="0">
                <a:solidFill>
                  <a:schemeClr val="tx2"/>
                </a:solidFill>
              </a:rPr>
              <a:t> </a:t>
            </a:r>
            <a:r>
              <a:rPr lang="fr-FR" dirty="0" smtClean="0">
                <a:solidFill>
                  <a:srgbClr val="C00000"/>
                </a:solidFill>
                <a:latin typeface="Broadway" pitchFamily="82" charset="0"/>
              </a:rPr>
              <a:t>ASSISTANCE</a:t>
            </a:r>
            <a:br>
              <a:rPr lang="fr-FR" dirty="0" smtClean="0">
                <a:solidFill>
                  <a:srgbClr val="C00000"/>
                </a:solidFill>
                <a:latin typeface="Broadway" pitchFamily="82" charset="0"/>
              </a:rPr>
            </a:br>
            <a:r>
              <a:rPr lang="fr-FR" sz="2200" dirty="0" smtClean="0">
                <a:solidFill>
                  <a:srgbClr val="1F497D"/>
                </a:solidFill>
              </a:rPr>
              <a:t>Formation-Communication globale-Evènementiel- Etudes  et montage de projets-Prestations diverses</a:t>
            </a:r>
            <a:r>
              <a:rPr lang="fr-FR" sz="2200" dirty="0" smtClean="0">
                <a:solidFill>
                  <a:srgbClr val="C00000"/>
                </a:solidFill>
                <a:latin typeface="Broadway" pitchFamily="82" charset="0"/>
              </a:rPr>
              <a:t/>
            </a:r>
            <a:br>
              <a:rPr lang="fr-FR" sz="2200" dirty="0" smtClean="0">
                <a:solidFill>
                  <a:srgbClr val="C00000"/>
                </a:solidFill>
                <a:latin typeface="Broadway" pitchFamily="82" charset="0"/>
              </a:rPr>
            </a:br>
            <a:endParaRPr lang="fr-FR" dirty="0"/>
          </a:p>
        </p:txBody>
      </p:sp>
      <p:pic>
        <p:nvPicPr>
          <p:cNvPr id="5" name="Image 4"/>
          <p:cNvPicPr/>
          <p:nvPr/>
        </p:nvPicPr>
        <p:blipFill>
          <a:blip r:embed="rId2"/>
          <a:srcRect l="41190" r="15959" b="84766"/>
          <a:stretch>
            <a:fillRect/>
          </a:stretch>
        </p:blipFill>
        <p:spPr bwMode="auto">
          <a:xfrm>
            <a:off x="0" y="0"/>
            <a:ext cx="1285852" cy="883476"/>
          </a:xfrm>
          <a:prstGeom prst="rect">
            <a:avLst/>
          </a:prstGeom>
          <a:noFill/>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42976" y="1928802"/>
            <a:ext cx="6500858" cy="142876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rPr>
              <a:t>MERCI</a:t>
            </a: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stellar" pitchFamily="18" charset="0"/>
            </a:endParaRPr>
          </a:p>
        </p:txBody>
      </p:sp>
      <p:sp>
        <p:nvSpPr>
          <p:cNvPr id="4" name="Espace réservé du numéro de diapositive 3"/>
          <p:cNvSpPr>
            <a:spLocks noGrp="1"/>
          </p:cNvSpPr>
          <p:nvPr>
            <p:ph type="sldNum" sz="quarter" idx="12"/>
          </p:nvPr>
        </p:nvSpPr>
        <p:spPr>
          <a:xfrm>
            <a:off x="7010400" y="6356350"/>
            <a:ext cx="2133600" cy="365125"/>
          </a:xfrm>
          <a:prstGeom prst="rect">
            <a:avLst/>
          </a:prstGeom>
        </p:spPr>
        <p:txBody>
          <a:bodyPr>
            <a:normAutofit fontScale="92500" lnSpcReduction="10000"/>
          </a:bodyPr>
          <a:lstStyle/>
          <a:p>
            <a:fld id="{7685FF2F-6005-4205-ACF1-907C3FB12482}" type="slidenum">
              <a:rPr lang="fr-FR" sz="2000" smtClean="0">
                <a:solidFill>
                  <a:schemeClr val="tx1"/>
                </a:solidFill>
                <a:latin typeface="Arial Black" pitchFamily="34" charset="0"/>
              </a:rPr>
              <a:pPr/>
              <a:t>39</a:t>
            </a:fld>
            <a:endParaRPr lang="fr-FR" sz="2000" dirty="0">
              <a:solidFill>
                <a:schemeClr val="tx1"/>
              </a:solidFill>
              <a:latin typeface="Arial Black" pitchFamily="34" charset="0"/>
            </a:endParaRPr>
          </a:p>
        </p:txBody>
      </p:sp>
      <p:sp>
        <p:nvSpPr>
          <p:cNvPr id="5" name="Titre 1"/>
          <p:cNvSpPr txBox="1">
            <a:spLocks/>
          </p:cNvSpPr>
          <p:nvPr/>
        </p:nvSpPr>
        <p:spPr>
          <a:xfrm>
            <a:off x="1714480" y="357166"/>
            <a:ext cx="7140276" cy="1083231"/>
          </a:xfrm>
          <a:prstGeom prst="rect">
            <a:avLst/>
          </a:prstGeom>
        </p:spPr>
        <p:txBody>
          <a:bodyPr vert="horz" lIns="91440" tIns="45720" rIns="91440" bIns="45720" rtlCol="0" anchor="ctr">
            <a:normAutofit fontScale="90000" lnSpcReduction="10000"/>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tx2"/>
                </a:solidFill>
              </a:rPr>
              <a:t>Cabinet </a:t>
            </a:r>
            <a:r>
              <a:rPr lang="fr-FR" dirty="0" smtClean="0">
                <a:solidFill>
                  <a:schemeClr val="tx2"/>
                </a:solidFill>
                <a:latin typeface="Broadway" pitchFamily="82" charset="0"/>
              </a:rPr>
              <a:t>ARIEL</a:t>
            </a:r>
            <a:r>
              <a:rPr lang="fr-FR" dirty="0" smtClean="0">
                <a:solidFill>
                  <a:schemeClr val="tx2"/>
                </a:solidFill>
              </a:rPr>
              <a:t> </a:t>
            </a:r>
            <a:r>
              <a:rPr lang="fr-FR" dirty="0" smtClean="0">
                <a:solidFill>
                  <a:srgbClr val="C00000"/>
                </a:solidFill>
                <a:latin typeface="Broadway" pitchFamily="82" charset="0"/>
              </a:rPr>
              <a:t>ASSISTANCE</a:t>
            </a:r>
            <a:br>
              <a:rPr lang="fr-FR" dirty="0" smtClean="0">
                <a:solidFill>
                  <a:srgbClr val="C00000"/>
                </a:solidFill>
                <a:latin typeface="Broadway" pitchFamily="82" charset="0"/>
              </a:rPr>
            </a:br>
            <a:r>
              <a:rPr lang="fr-FR" sz="2200" dirty="0" smtClean="0">
                <a:solidFill>
                  <a:srgbClr val="1F497D"/>
                </a:solidFill>
              </a:rPr>
              <a:t>Formation-Communication globale-Evènementiel- Etudes  et montage de projets-Prestations diverses</a:t>
            </a:r>
            <a:r>
              <a:rPr lang="fr-FR" sz="2200" dirty="0" smtClean="0">
                <a:solidFill>
                  <a:srgbClr val="C00000"/>
                </a:solidFill>
                <a:latin typeface="Broadway" pitchFamily="82" charset="0"/>
              </a:rPr>
              <a:t/>
            </a:r>
            <a:br>
              <a:rPr lang="fr-FR" sz="2200" dirty="0" smtClean="0">
                <a:solidFill>
                  <a:srgbClr val="C00000"/>
                </a:solidFill>
                <a:latin typeface="Broadway" pitchFamily="82" charset="0"/>
              </a:rPr>
            </a:br>
            <a:endParaRPr lang="fr-FR" dirty="0"/>
          </a:p>
        </p:txBody>
      </p:sp>
      <p:pic>
        <p:nvPicPr>
          <p:cNvPr id="6" name="Image 5"/>
          <p:cNvPicPr/>
          <p:nvPr/>
        </p:nvPicPr>
        <p:blipFill>
          <a:blip r:embed="rId2"/>
          <a:srcRect l="41190" r="15959" b="84766"/>
          <a:stretch>
            <a:fillRect/>
          </a:stretch>
        </p:blipFill>
        <p:spPr bwMode="auto">
          <a:xfrm>
            <a:off x="179512" y="116632"/>
            <a:ext cx="1463530" cy="1169228"/>
          </a:xfrm>
          <a:prstGeom prst="rect">
            <a:avLst/>
          </a:prstGeom>
          <a:noFill/>
        </p:spPr>
      </p:pic>
      <p:sp>
        <p:nvSpPr>
          <p:cNvPr id="7" name="Rectangle 6"/>
          <p:cNvSpPr/>
          <p:nvPr/>
        </p:nvSpPr>
        <p:spPr>
          <a:xfrm>
            <a:off x="1500166" y="4000504"/>
            <a:ext cx="6143668" cy="1938992"/>
          </a:xfrm>
          <a:prstGeom prst="rect">
            <a:avLst/>
          </a:prstGeom>
        </p:spPr>
        <p:txBody>
          <a:bodyPr wrap="square">
            <a:spAutoFit/>
          </a:bodyPr>
          <a:lstStyle/>
          <a:p>
            <a:pPr algn="ctr"/>
            <a:r>
              <a:rPr lang="fr-FR" sz="2000" dirty="0" smtClean="0">
                <a:solidFill>
                  <a:schemeClr val="tx2"/>
                </a:solidFill>
              </a:rPr>
              <a:t>Cabinet </a:t>
            </a:r>
            <a:r>
              <a:rPr lang="fr-FR" sz="2000" dirty="0" smtClean="0">
                <a:solidFill>
                  <a:schemeClr val="tx2"/>
                </a:solidFill>
                <a:latin typeface="Broadway" pitchFamily="82" charset="0"/>
              </a:rPr>
              <a:t>ARIEL</a:t>
            </a:r>
            <a:r>
              <a:rPr lang="fr-FR" sz="2000" dirty="0" smtClean="0">
                <a:solidFill>
                  <a:schemeClr val="tx2"/>
                </a:solidFill>
              </a:rPr>
              <a:t> </a:t>
            </a:r>
            <a:r>
              <a:rPr lang="fr-FR" sz="2000" dirty="0" smtClean="0">
                <a:solidFill>
                  <a:srgbClr val="C00000"/>
                </a:solidFill>
                <a:latin typeface="Broadway" pitchFamily="82" charset="0"/>
              </a:rPr>
              <a:t>ASSISTANCE</a:t>
            </a:r>
            <a:endParaRPr lang="fr-FR" sz="2000" dirty="0" smtClean="0">
              <a:solidFill>
                <a:schemeClr val="tx2">
                  <a:lumMod val="50000"/>
                </a:schemeClr>
              </a:solidFill>
            </a:endParaRPr>
          </a:p>
          <a:p>
            <a:pPr algn="ctr"/>
            <a:r>
              <a:rPr lang="fr-FR" sz="2000" dirty="0" smtClean="0">
                <a:solidFill>
                  <a:schemeClr val="tx2">
                    <a:lumMod val="50000"/>
                  </a:schemeClr>
                </a:solidFill>
              </a:rPr>
              <a:t>TEL / FAX : 22 42 98 43</a:t>
            </a:r>
          </a:p>
          <a:p>
            <a:pPr algn="ctr"/>
            <a:r>
              <a:rPr lang="fr-FR" sz="2000" dirty="0" smtClean="0">
                <a:solidFill>
                  <a:schemeClr val="tx2">
                    <a:lumMod val="50000"/>
                  </a:schemeClr>
                </a:solidFill>
              </a:rPr>
              <a:t>Cocody – Angré, Bld Latrille (RCI) </a:t>
            </a:r>
          </a:p>
          <a:p>
            <a:pPr algn="ctr"/>
            <a:r>
              <a:rPr lang="fr-FR" sz="2000" dirty="0" smtClean="0">
                <a:solidFill>
                  <a:schemeClr val="tx2">
                    <a:lumMod val="50000"/>
                  </a:schemeClr>
                </a:solidFill>
              </a:rPr>
              <a:t>13 BP 687 Abidjan 13</a:t>
            </a:r>
          </a:p>
          <a:p>
            <a:pPr algn="ctr"/>
            <a:r>
              <a:rPr lang="fr-FR" sz="2000" dirty="0" smtClean="0">
                <a:solidFill>
                  <a:schemeClr val="tx2">
                    <a:lumMod val="50000"/>
                  </a:schemeClr>
                </a:solidFill>
              </a:rPr>
              <a:t>Immeuble N’ZI, 2è étage, porte A 12</a:t>
            </a:r>
          </a:p>
          <a:p>
            <a:pPr algn="ctr"/>
            <a:r>
              <a:rPr lang="fr-FR" sz="2000" dirty="0" smtClean="0">
                <a:solidFill>
                  <a:schemeClr val="tx2">
                    <a:lumMod val="50000"/>
                  </a:schemeClr>
                </a:solidFill>
              </a:rPr>
              <a:t>Face agence BICICI. Feu du 22è arrondissement</a:t>
            </a:r>
            <a:endParaRPr lang="fr-FR" sz="2000" dirty="0">
              <a:solidFill>
                <a:schemeClr val="tx2">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285729"/>
            <a:ext cx="8072495" cy="5078313"/>
          </a:xfrm>
          <a:prstGeom prst="rect">
            <a:avLst/>
          </a:prstGeom>
        </p:spPr>
        <p:txBody>
          <a:bodyPr wrap="square">
            <a:spAutoFit/>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1025" name="Rectangle 1"/>
          <p:cNvSpPr>
            <a:spLocks noChangeArrowheads="1"/>
          </p:cNvSpPr>
          <p:nvPr/>
        </p:nvSpPr>
        <p:spPr bwMode="auto">
          <a:xfrm>
            <a:off x="214281" y="428605"/>
            <a:ext cx="8501123" cy="57708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kumimoji="0" lang="fr-FR"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3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3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3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3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3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3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3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3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3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3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3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3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3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428596" y="142852"/>
            <a:ext cx="8429684" cy="102643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None/>
            </a:pPr>
            <a:endParaRPr lang="fr-FR" sz="1400" dirty="0" smtClean="0">
              <a:latin typeface="Times New Roman" pitchFamily="18" charset="0"/>
              <a:cs typeface="Times New Roman" pitchFamily="18" charset="0"/>
            </a:endParaRPr>
          </a:p>
          <a:p>
            <a:pPr algn="just"/>
            <a:r>
              <a:rPr lang="fr-FR" sz="1400" dirty="0" smtClean="0">
                <a:latin typeface="Times New Roman" pitchFamily="18" charset="0"/>
                <a:cs typeface="Times New Roman" pitchFamily="18" charset="0"/>
              </a:rPr>
              <a:t>    </a:t>
            </a:r>
          </a:p>
          <a:p>
            <a:pPr algn="just"/>
            <a:endParaRPr lang="fr-FR" sz="1400" dirty="0" smtClean="0">
              <a:latin typeface="Times New Roman" pitchFamily="18" charset="0"/>
              <a:cs typeface="Times New Roman" pitchFamily="18" charset="0"/>
            </a:endParaRPr>
          </a:p>
          <a:p>
            <a:pPr algn="just"/>
            <a:r>
              <a:rPr lang="fr-FR" sz="1400" dirty="0" smtClean="0">
                <a:latin typeface="Times New Roman" pitchFamily="18" charset="0"/>
                <a:cs typeface="Times New Roman" pitchFamily="18" charset="0"/>
              </a:rPr>
              <a:t>       Depuis le 1</a:t>
            </a:r>
            <a:r>
              <a:rPr lang="fr-FR" sz="1400" baseline="30000" dirty="0" smtClean="0">
                <a:latin typeface="Times New Roman" pitchFamily="18" charset="0"/>
                <a:cs typeface="Times New Roman" pitchFamily="18" charset="0"/>
              </a:rPr>
              <a:t>er</a:t>
            </a:r>
            <a:r>
              <a:rPr lang="fr-FR" sz="1400" dirty="0" smtClean="0">
                <a:latin typeface="Times New Roman" pitchFamily="18" charset="0"/>
                <a:cs typeface="Times New Roman" pitchFamily="18" charset="0"/>
              </a:rPr>
              <a:t> janvier 1998, une réforme est intervenue en droit ivoirien en matière de droit commercial. Il s’agit du </a:t>
            </a:r>
            <a:r>
              <a:rPr lang="fr-FR" sz="1400" b="1" dirty="0" smtClean="0">
                <a:effectLst>
                  <a:outerShdw blurRad="38100" dist="38100" dir="2700000" algn="tl">
                    <a:srgbClr val="000000">
                      <a:alpha val="43137"/>
                    </a:srgbClr>
                  </a:outerShdw>
                </a:effectLst>
                <a:latin typeface="Times New Roman" pitchFamily="18" charset="0"/>
                <a:cs typeface="Times New Roman" pitchFamily="18" charset="0"/>
              </a:rPr>
              <a:t>traité créant une organisation pour l’harmonisation en Afrique du droit des affaires </a:t>
            </a:r>
            <a:r>
              <a:rPr lang="fr-FR" sz="1400" b="1" dirty="0" smtClean="0">
                <a:latin typeface="Times New Roman" pitchFamily="18" charset="0"/>
                <a:cs typeface="Times New Roman" pitchFamily="18" charset="0"/>
              </a:rPr>
              <a:t>dite </a:t>
            </a:r>
            <a:r>
              <a:rPr lang="fr-FR" sz="1400" b="1" dirty="0" smtClean="0">
                <a:effectLst>
                  <a:outerShdw blurRad="38100" dist="38100" dir="2700000" algn="tl">
                    <a:srgbClr val="000000">
                      <a:alpha val="43137"/>
                    </a:srgbClr>
                  </a:outerShdw>
                </a:effectLst>
                <a:latin typeface="Times New Roman" pitchFamily="18" charset="0"/>
                <a:cs typeface="Times New Roman" pitchFamily="18" charset="0"/>
              </a:rPr>
              <a:t>OHADA</a:t>
            </a:r>
            <a:r>
              <a:rPr lang="fr-FR" sz="1400" b="1" dirty="0" smtClean="0">
                <a:latin typeface="Times New Roman" pitchFamily="18" charset="0"/>
                <a:cs typeface="Times New Roman" pitchFamily="18" charset="0"/>
              </a:rPr>
              <a:t> </a:t>
            </a:r>
            <a:r>
              <a:rPr lang="fr-FR" sz="1400" dirty="0" smtClean="0">
                <a:latin typeface="Times New Roman" pitchFamily="18" charset="0"/>
                <a:cs typeface="Times New Roman" pitchFamily="18" charset="0"/>
              </a:rPr>
              <a:t>. Il a été  signé le 17 octobre 1993 par les États africains de la zone franc et ratifié par la Côte d’Ivoire par le décret n°95-674 du 7 Septembre 1995.</a:t>
            </a:r>
          </a:p>
          <a:p>
            <a:pPr algn="just"/>
            <a:endParaRPr lang="fr-FR" sz="1400"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Cette réforme ne remet pas en cause l’approche faite du droit commercial. Seulement, elle inclut le droit commercial dans un ensemble dénommé   </a:t>
            </a:r>
            <a:r>
              <a:rPr kumimoji="0" lang="fr-FR"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Droit des affaires</a:t>
            </a:r>
            <a:r>
              <a:rPr kumimoji="0" lang="fr-FR"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algn="just">
              <a:buFont typeface="Arial" pitchFamily="34" charset="0"/>
              <a:buChar char="•"/>
            </a:pP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Il résulte des dispositions de l’article 2 de ce traité que </a:t>
            </a:r>
            <a:r>
              <a:rPr kumimoji="0" lang="fr-FR" sz="1400" b="1" i="0" u="none" strike="noStrike" cap="none" normalizeH="0" baseline="0" dirty="0" smtClean="0">
                <a:ln>
                  <a:noFill/>
                </a:ln>
                <a:solidFill>
                  <a:schemeClr val="accent1">
                    <a:lumMod val="75000"/>
                  </a:schemeClr>
                </a:solidFill>
                <a:latin typeface="Times New Roman" pitchFamily="18" charset="0"/>
                <a:ea typeface="Times New Roman" pitchFamily="18" charset="0"/>
                <a:cs typeface="Times New Roman" pitchFamily="18" charset="0"/>
              </a:rPr>
              <a:t>le droit des affaires régit </a:t>
            </a:r>
            <a:r>
              <a:rPr lang="fr-FR" sz="1400" b="1" dirty="0" smtClean="0">
                <a:solidFill>
                  <a:schemeClr val="accent1">
                    <a:lumMod val="75000"/>
                  </a:schemeClr>
                </a:solidFill>
                <a:latin typeface="Times New Roman" pitchFamily="18" charset="0"/>
                <a:cs typeface="Times New Roman" pitchFamily="18" charset="0"/>
              </a:rPr>
              <a:t>l’organisation et le fonctionnement des entreprises, le statut des personnes qui y exercent leurs activités ainsi que les relations qui se nouent entre elles, puis avec les tiers aussi que les contentieux de l’entreprise</a:t>
            </a:r>
            <a:r>
              <a:rPr lang="fr-FR" sz="1400" dirty="0" smtClean="0">
                <a:solidFill>
                  <a:schemeClr val="accent1">
                    <a:lumMod val="75000"/>
                  </a:schemeClr>
                </a:solidFill>
                <a:latin typeface="Times New Roman" pitchFamily="18" charset="0"/>
                <a:cs typeface="Times New Roman" pitchFamily="18" charset="0"/>
              </a:rPr>
              <a:t>.</a:t>
            </a:r>
          </a:p>
          <a:p>
            <a:pPr algn="just">
              <a:buFont typeface="Arial" pitchFamily="34" charset="0"/>
              <a:buChar char="•"/>
            </a:pPr>
            <a:endParaRPr lang="fr-FR" sz="1400" dirty="0" smtClean="0">
              <a:solidFill>
                <a:schemeClr val="accent1">
                  <a:lumMod val="75000"/>
                </a:schemeClr>
              </a:solidFill>
              <a:latin typeface="Times New Roman" pitchFamily="18" charset="0"/>
              <a:cs typeface="Times New Roman" pitchFamily="18" charset="0"/>
            </a:endParaRPr>
          </a:p>
          <a:p>
            <a:pPr lvl="0" indent="461963"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 traité pour l'organisation en Afrique de droit des affaires régit les sociétés commerciales  à  travers   son acte uniforme relatif au droit des sociétés commerciales et du groupement d'intérêt économique .</a:t>
            </a:r>
          </a:p>
          <a:p>
            <a:pPr lvl="0" indent="461963"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61963"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Cette loi régit :</a:t>
            </a:r>
          </a:p>
          <a:p>
            <a:pPr lvl="1" indent="461963"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les sociétés commerciales créées par des personnes privées</a:t>
            </a:r>
          </a:p>
          <a:p>
            <a:pPr lvl="1" indent="461963"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les sociétés d'État (société dont le capital est entièrement constituée par l'État)</a:t>
            </a:r>
          </a:p>
          <a:p>
            <a:pPr lvl="1" indent="461963"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les sociétés à participation financière publique (la société commerciale dont le capital est partiellement et directement   détenu par l'État ou une personne morale de droit public ou une société d'État)</a:t>
            </a:r>
          </a:p>
          <a:p>
            <a:pPr lvl="1" indent="461963"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les sociétés d'assurance </a:t>
            </a:r>
          </a:p>
          <a:p>
            <a:pPr lvl="1" indent="461963"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les banques.</a:t>
            </a:r>
          </a:p>
          <a:p>
            <a:pPr algn="just">
              <a:buFont typeface="Arial" pitchFamily="34" charset="0"/>
              <a:buChar char="•"/>
            </a:pPr>
            <a:endParaRPr lang="fr-FR" sz="1400" dirty="0" smtClean="0">
              <a:solidFill>
                <a:schemeClr val="accent1">
                  <a:lumMod val="75000"/>
                </a:schemeClr>
              </a:solidFill>
              <a:latin typeface="Times New Roman" pitchFamily="18" charset="0"/>
              <a:cs typeface="Times New Roman" pitchFamily="18" charset="0"/>
            </a:endParaRPr>
          </a:p>
          <a:p>
            <a:pPr algn="just">
              <a:buFont typeface="Arial" pitchFamily="34" charset="0"/>
              <a:buChar char="•"/>
            </a:pPr>
            <a:r>
              <a:rPr lang="fr-FR" sz="1400" dirty="0" smtClean="0">
                <a:solidFill>
                  <a:srgbClr val="000000"/>
                </a:solidFill>
                <a:latin typeface="Times New Roman" pitchFamily="18" charset="0"/>
                <a:ea typeface="Times New Roman" pitchFamily="18" charset="0"/>
                <a:cs typeface="Times New Roman" pitchFamily="18" charset="0"/>
              </a:rPr>
              <a:t>Les sociétés commerciales sont soumises d'une part à des règles communes et d'autre part à des règles spécifiques.</a:t>
            </a:r>
          </a:p>
          <a:p>
            <a:pPr algn="just">
              <a:buFont typeface="Arial" pitchFamily="34" charset="0"/>
              <a:buChar char="•"/>
            </a:pPr>
            <a:endParaRPr lang="fr-FR" sz="1400" dirty="0" smtClean="0">
              <a:latin typeface="Times New Roman" pitchFamily="18" charset="0"/>
              <a:cs typeface="Times New Roman" pitchFamily="18" charset="0"/>
            </a:endParaRPr>
          </a:p>
          <a:p>
            <a:pPr lvl="0"/>
            <a:endParaRPr lang="fr-FR" sz="1400" b="1" dirty="0" smtClean="0">
              <a:latin typeface="Times New Roman" pitchFamily="18" charset="0"/>
              <a:cs typeface="Times New Roman" pitchFamily="18" charset="0"/>
            </a:endParaRPr>
          </a:p>
          <a:p>
            <a:endParaRPr lang="fr-FR" sz="1400" dirty="0" smtClean="0">
              <a:latin typeface="Times New Roman" pitchFamily="18" charset="0"/>
              <a:cs typeface="Times New Roman" pitchFamily="18" charset="0"/>
            </a:endParaRPr>
          </a:p>
          <a:p>
            <a:endParaRPr lang="fr-FR" sz="1400" dirty="0" smtClean="0"/>
          </a:p>
          <a:p>
            <a:r>
              <a:rPr lang="fr-FR" sz="1400" dirty="0" smtClean="0"/>
              <a:t> </a:t>
            </a:r>
          </a:p>
          <a:p>
            <a:endParaRPr kumimoji="0" lang="fr-FR"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3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3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3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3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3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3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3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Espace réservé du numéro de diapositive 4"/>
          <p:cNvSpPr>
            <a:spLocks noGrp="1"/>
          </p:cNvSpPr>
          <p:nvPr>
            <p:ph type="sldNum" sz="quarter" idx="12"/>
          </p:nvPr>
        </p:nvSpPr>
        <p:spPr>
          <a:xfrm>
            <a:off x="7010400" y="6492875"/>
            <a:ext cx="2133600" cy="365125"/>
          </a:xfrm>
          <a:prstGeom prst="rect">
            <a:avLst/>
          </a:prstGeom>
        </p:spPr>
        <p:txBody>
          <a:bodyPr>
            <a:normAutofit fontScale="92500" lnSpcReduction="10000"/>
          </a:bodyPr>
          <a:lstStyle/>
          <a:p>
            <a:fld id="{7685FF2F-6005-4205-ACF1-907C3FB12482}" type="slidenum">
              <a:rPr lang="fr-FR" sz="2000" b="1" smtClean="0">
                <a:solidFill>
                  <a:schemeClr val="tx1"/>
                </a:solidFill>
                <a:latin typeface="Arial Black" pitchFamily="34" charset="0"/>
              </a:rPr>
              <a:pPr/>
              <a:t>4</a:t>
            </a:fld>
            <a:endParaRPr lang="fr-FR" sz="2000" b="1" dirty="0">
              <a:solidFill>
                <a:schemeClr val="tx1"/>
              </a:solidFill>
              <a:latin typeface="Arial Black" pitchFamily="34" charset="0"/>
            </a:endParaRPr>
          </a:p>
        </p:txBody>
      </p:sp>
      <p:pic>
        <p:nvPicPr>
          <p:cNvPr id="6" name="Image 5"/>
          <p:cNvPicPr/>
          <p:nvPr/>
        </p:nvPicPr>
        <p:blipFill>
          <a:blip r:embed="rId2" cstate="print"/>
          <a:srcRect l="41190" r="15959" b="84766"/>
          <a:stretch>
            <a:fillRect/>
          </a:stretch>
        </p:blipFill>
        <p:spPr bwMode="auto">
          <a:xfrm>
            <a:off x="7847856" y="0"/>
            <a:ext cx="1296144" cy="500042"/>
          </a:xfrm>
          <a:prstGeom prst="rect">
            <a:avLst/>
          </a:prstGeom>
          <a:noFill/>
        </p:spPr>
      </p:pic>
      <p:sp>
        <p:nvSpPr>
          <p:cNvPr id="8" name="Rectangle 7"/>
          <p:cNvSpPr/>
          <p:nvPr/>
        </p:nvSpPr>
        <p:spPr>
          <a:xfrm>
            <a:off x="285720" y="5857893"/>
            <a:ext cx="8858280" cy="492443"/>
          </a:xfrm>
          <a:prstGeom prst="rect">
            <a:avLst/>
          </a:prstGeom>
        </p:spPr>
        <p:txBody>
          <a:bodyPr wrap="square">
            <a:spAutoFit/>
          </a:bodyPr>
          <a:lstStyle/>
          <a:p>
            <a:endParaRPr lang="fr-FR" sz="1400" dirty="0" smtClean="0">
              <a:latin typeface="Times New Roman" pitchFamily="18" charset="0"/>
              <a:cs typeface="Times New Roman" pitchFamily="18" charset="0"/>
            </a:endParaRPr>
          </a:p>
          <a:p>
            <a:endParaRPr lang="fr-FR" sz="1200" dirty="0" smtClean="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7010400" y="6286500"/>
            <a:ext cx="2133600" cy="365125"/>
          </a:xfrm>
          <a:prstGeom prst="rect">
            <a:avLst/>
          </a:prstGeom>
        </p:spPr>
        <p:txBody>
          <a:bodyPr>
            <a:normAutofit fontScale="92500" lnSpcReduction="10000"/>
          </a:bodyPr>
          <a:lstStyle/>
          <a:p>
            <a:fld id="{7685FF2F-6005-4205-ACF1-907C3FB12482}" type="slidenum">
              <a:rPr lang="fr-FR" sz="2000" b="1" smtClean="0">
                <a:solidFill>
                  <a:schemeClr val="tx1"/>
                </a:solidFill>
                <a:latin typeface="Arial Black" pitchFamily="34" charset="0"/>
              </a:rPr>
              <a:pPr/>
              <a:t>5</a:t>
            </a:fld>
            <a:endParaRPr lang="fr-FR" sz="2000" b="1" dirty="0">
              <a:solidFill>
                <a:schemeClr val="tx1"/>
              </a:solidFill>
              <a:latin typeface="Arial Black" pitchFamily="34" charset="0"/>
            </a:endParaRPr>
          </a:p>
        </p:txBody>
      </p:sp>
      <p:sp>
        <p:nvSpPr>
          <p:cNvPr id="3" name="Titre 3"/>
          <p:cNvSpPr txBox="1">
            <a:spLocks/>
          </p:cNvSpPr>
          <p:nvPr/>
        </p:nvSpPr>
        <p:spPr>
          <a:xfrm>
            <a:off x="428596" y="2571744"/>
            <a:ext cx="8358246" cy="2357454"/>
          </a:xfrm>
          <a:prstGeom prst="roundRect">
            <a:avLst/>
          </a:prstGeom>
        </p:spPr>
        <p:style>
          <a:lnRef idx="2">
            <a:schemeClr val="accent3"/>
          </a:lnRef>
          <a:fillRef idx="1">
            <a:schemeClr val="lt1"/>
          </a:fillRef>
          <a:effectRef idx="0">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fr-FR" sz="36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CHAPITRE</a:t>
            </a:r>
            <a:r>
              <a:rPr kumimoji="0" lang="fr-FR" sz="3600" b="1" i="0" u="sng"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 I </a:t>
            </a:r>
            <a:r>
              <a:rPr kumimoji="0" lang="fr-FR" sz="36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spcBef>
                <a:spcPct val="0"/>
              </a:spcBef>
              <a:spcAft>
                <a:spcPts val="0"/>
              </a:spcAft>
              <a:buClrTx/>
              <a:buSzTx/>
              <a:buFontTx/>
              <a:buNone/>
              <a:tabLst/>
              <a:defRPr/>
            </a:pPr>
            <a:r>
              <a:rPr kumimoji="0" lang="fr-FR" sz="44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 </a:t>
            </a:r>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REGLES COMMUNES AUX  SOCIETES </a:t>
            </a:r>
            <a:r>
              <a:rPr kumimoji="0" lang="fr-FR" sz="4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 COMMERCIALES</a:t>
            </a:r>
            <a:endParaRPr kumimoji="0" lang="fr-FR" sz="44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ea typeface="+mn-ea"/>
              <a:cs typeface="Times New Roman" pitchFamily="18" charset="0"/>
            </a:endParaRPr>
          </a:p>
        </p:txBody>
      </p:sp>
      <p:sp>
        <p:nvSpPr>
          <p:cNvPr id="4" name="Titre 1"/>
          <p:cNvSpPr txBox="1">
            <a:spLocks/>
          </p:cNvSpPr>
          <p:nvPr/>
        </p:nvSpPr>
        <p:spPr>
          <a:xfrm>
            <a:off x="1714480" y="357166"/>
            <a:ext cx="7140276" cy="1083231"/>
          </a:xfrm>
          <a:prstGeom prst="rect">
            <a:avLst/>
          </a:prstGeom>
        </p:spPr>
        <p:txBody>
          <a:bodyPr vert="horz" lIns="91440" tIns="45720" rIns="91440" bIns="45720" rtlCol="0" anchor="ctr">
            <a:normAutofit fontScale="90000" lnSpcReduction="10000"/>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tx2"/>
                </a:solidFill>
              </a:rPr>
              <a:t>Cabinet </a:t>
            </a:r>
            <a:r>
              <a:rPr lang="fr-FR" dirty="0" smtClean="0">
                <a:solidFill>
                  <a:schemeClr val="tx2"/>
                </a:solidFill>
                <a:latin typeface="Broadway" pitchFamily="82" charset="0"/>
              </a:rPr>
              <a:t>ARIEL</a:t>
            </a:r>
            <a:r>
              <a:rPr lang="fr-FR" dirty="0" smtClean="0">
                <a:solidFill>
                  <a:schemeClr val="tx2"/>
                </a:solidFill>
              </a:rPr>
              <a:t> </a:t>
            </a:r>
            <a:r>
              <a:rPr lang="fr-FR" dirty="0" smtClean="0">
                <a:solidFill>
                  <a:srgbClr val="C00000"/>
                </a:solidFill>
                <a:latin typeface="Broadway" pitchFamily="82" charset="0"/>
              </a:rPr>
              <a:t>ASSISTANCE</a:t>
            </a:r>
            <a:br>
              <a:rPr lang="fr-FR" dirty="0" smtClean="0">
                <a:solidFill>
                  <a:srgbClr val="C00000"/>
                </a:solidFill>
                <a:latin typeface="Broadway" pitchFamily="82" charset="0"/>
              </a:rPr>
            </a:br>
            <a:r>
              <a:rPr lang="fr-FR" sz="2200" dirty="0" smtClean="0">
                <a:solidFill>
                  <a:srgbClr val="1F497D"/>
                </a:solidFill>
              </a:rPr>
              <a:t>Formation-Communication globale-Evènementiel- Etudes  et montage de projets-Prestations diverses</a:t>
            </a:r>
            <a:r>
              <a:rPr lang="fr-FR" sz="2200" dirty="0" smtClean="0">
                <a:solidFill>
                  <a:srgbClr val="C00000"/>
                </a:solidFill>
                <a:latin typeface="Broadway" pitchFamily="82" charset="0"/>
              </a:rPr>
              <a:t/>
            </a:r>
            <a:br>
              <a:rPr lang="fr-FR" sz="2200" dirty="0" smtClean="0">
                <a:solidFill>
                  <a:srgbClr val="C00000"/>
                </a:solidFill>
                <a:latin typeface="Broadway" pitchFamily="82" charset="0"/>
              </a:rPr>
            </a:br>
            <a:endParaRPr lang="fr-FR" dirty="0"/>
          </a:p>
        </p:txBody>
      </p:sp>
      <p:pic>
        <p:nvPicPr>
          <p:cNvPr id="5" name="Image 4"/>
          <p:cNvPicPr/>
          <p:nvPr/>
        </p:nvPicPr>
        <p:blipFill>
          <a:blip r:embed="rId2"/>
          <a:srcRect l="41190" r="15959" b="84766"/>
          <a:stretch>
            <a:fillRect/>
          </a:stretch>
        </p:blipFill>
        <p:spPr bwMode="auto">
          <a:xfrm>
            <a:off x="179512" y="116632"/>
            <a:ext cx="1463530" cy="1169228"/>
          </a:xfrm>
          <a:prstGeom prst="rect">
            <a:avLst/>
          </a:prstGeom>
          <a:noFill/>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458200" y="6286520"/>
            <a:ext cx="685800" cy="434955"/>
          </a:xfrm>
          <a:prstGeom prst="rect">
            <a:avLst/>
          </a:prstGeom>
        </p:spPr>
        <p:txBody>
          <a:bodyPr>
            <a:normAutofit/>
          </a:bodyPr>
          <a:lstStyle/>
          <a:p>
            <a:fld id="{7685FF2F-6005-4205-ACF1-907C3FB12482}" type="slidenum">
              <a:rPr lang="fr-FR" sz="2000" b="1" smtClean="0">
                <a:solidFill>
                  <a:schemeClr val="tx1"/>
                </a:solidFill>
                <a:latin typeface="Arial Black" pitchFamily="34" charset="0"/>
              </a:rPr>
              <a:pPr/>
              <a:t>6</a:t>
            </a:fld>
            <a:endParaRPr lang="fr-FR" b="1" dirty="0">
              <a:solidFill>
                <a:schemeClr val="tx1"/>
              </a:solidFill>
              <a:latin typeface="Arial Black" pitchFamily="34" charset="0"/>
            </a:endParaRPr>
          </a:p>
        </p:txBody>
      </p:sp>
      <p:sp>
        <p:nvSpPr>
          <p:cNvPr id="4" name="Rectangle 3"/>
          <p:cNvSpPr/>
          <p:nvPr/>
        </p:nvSpPr>
        <p:spPr>
          <a:xfrm>
            <a:off x="357158" y="0"/>
            <a:ext cx="8072494" cy="6986528"/>
          </a:xfrm>
          <a:prstGeom prst="rect">
            <a:avLst/>
          </a:prstGeom>
        </p:spPr>
        <p:txBody>
          <a:bodyPr wrap="square">
            <a:spAutoFit/>
          </a:bodyPr>
          <a:lstStyle/>
          <a:p>
            <a:pPr lvl="0" indent="457200" fontAlgn="base">
              <a:spcBef>
                <a:spcPct val="0"/>
              </a:spcBef>
              <a:spcAft>
                <a:spcPct val="0"/>
              </a:spcAft>
              <a:tabLst>
                <a:tab pos="452438" algn="l"/>
                <a:tab pos="1711325" algn="l"/>
              </a:tabLst>
            </a:pPr>
            <a:endParaRPr lang="fr-FR" sz="1400" b="1" u="sng" dirty="0" smtClean="0">
              <a:solidFill>
                <a:srgbClr val="000000"/>
              </a:solidFill>
              <a:latin typeface="Times New Roman" pitchFamily="18" charset="0"/>
              <a:ea typeface="Times New Roman" pitchFamily="18" charset="0"/>
              <a:cs typeface="Times New Roman" pitchFamily="18" charset="0"/>
            </a:endParaRPr>
          </a:p>
          <a:p>
            <a:pPr lvl="0" indent="457200" fontAlgn="base">
              <a:spcBef>
                <a:spcPct val="0"/>
              </a:spcBef>
              <a:spcAft>
                <a:spcPct val="0"/>
              </a:spcAft>
              <a:tabLst>
                <a:tab pos="452438" algn="l"/>
                <a:tab pos="1711325" algn="l"/>
              </a:tabLst>
            </a:pPr>
            <a:r>
              <a:rPr lang="fr-FR" sz="1400" b="1" u="sng" dirty="0" smtClean="0">
                <a:solidFill>
                  <a:srgbClr val="000000"/>
                </a:solidFill>
                <a:latin typeface="Times New Roman" pitchFamily="18" charset="0"/>
                <a:ea typeface="Times New Roman" pitchFamily="18" charset="0"/>
                <a:cs typeface="Times New Roman" pitchFamily="18" charset="0"/>
              </a:rPr>
              <a:t>CHAPITRE I  </a:t>
            </a:r>
            <a:r>
              <a:rPr lang="fr-FR" sz="1400" b="1" dirty="0" smtClean="0">
                <a:solidFill>
                  <a:srgbClr val="000000"/>
                </a:solidFill>
                <a:latin typeface="Times New Roman" pitchFamily="18" charset="0"/>
                <a:ea typeface="Times New Roman" pitchFamily="18" charset="0"/>
                <a:cs typeface="Times New Roman" pitchFamily="18" charset="0"/>
              </a:rPr>
              <a:t>: LES REGLES COMMUNES AUX SOCIETES COMMERCIALES</a:t>
            </a:r>
          </a:p>
          <a:p>
            <a:pPr lvl="0" indent="457200" fontAlgn="base">
              <a:spcBef>
                <a:spcPct val="0"/>
              </a:spcBef>
              <a:spcAft>
                <a:spcPct val="0"/>
              </a:spcAft>
              <a:tabLst>
                <a:tab pos="452438" algn="l"/>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452438" algn="l"/>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Les règles communes sont appréhendées à travers l'étude de la notion de société commerciale, de sa constitution, puis de son fonctionnement.</a:t>
            </a:r>
          </a:p>
          <a:p>
            <a:pPr lvl="0" indent="457200" eaLnBrk="0" fontAlgn="base" hangingPunct="0">
              <a:spcBef>
                <a:spcPct val="0"/>
              </a:spcBef>
              <a:spcAft>
                <a:spcPct val="0"/>
              </a:spcAft>
              <a:tabLst>
                <a:tab pos="452438" algn="l"/>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452438" algn="l"/>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r>
              <a:rPr lang="fr-FR" sz="1400" b="1" u="sng" dirty="0" smtClean="0">
                <a:solidFill>
                  <a:srgbClr val="000000"/>
                </a:solidFill>
                <a:latin typeface="Times New Roman" pitchFamily="18" charset="0"/>
                <a:ea typeface="Times New Roman" pitchFamily="18" charset="0"/>
                <a:cs typeface="Times New Roman" pitchFamily="18" charset="0"/>
              </a:rPr>
              <a:t>Section I </a:t>
            </a:r>
            <a:r>
              <a:rPr lang="fr-FR" sz="1400" b="1" dirty="0" smtClean="0">
                <a:solidFill>
                  <a:srgbClr val="000000"/>
                </a:solidFill>
                <a:latin typeface="Times New Roman" pitchFamily="18" charset="0"/>
                <a:ea typeface="Times New Roman" pitchFamily="18" charset="0"/>
                <a:cs typeface="Times New Roman" pitchFamily="18" charset="0"/>
              </a:rPr>
              <a:t>:  LA NOTION ET LA CONSTITUTION DE LA SOCIETE   COMMERCIALE</a:t>
            </a:r>
          </a:p>
          <a:p>
            <a:pPr lvl="0" indent="457200" eaLnBrk="0" fontAlgn="base" hangingPunct="0">
              <a:spcBef>
                <a:spcPct val="0"/>
              </a:spcBef>
              <a:spcAft>
                <a:spcPct val="0"/>
              </a:spcAft>
              <a:tabLst>
                <a:tab pos="452438" algn="l"/>
                <a:tab pos="1711325" algn="l"/>
              </a:tabLst>
            </a:pPr>
            <a:endParaRPr lang="fr-FR" sz="1400" dirty="0" smtClean="0">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tabLst>
                <a:tab pos="452438" algn="l"/>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L'acte uniforme définit la société commerciale. </a:t>
            </a: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Aux termes de ses articles 4 et 5. </a:t>
            </a:r>
            <a:endParaRPr lang="fr-FR"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indent="457200" algn="just" eaLnBrk="0" fontAlgn="base" hangingPunct="0">
              <a:spcBef>
                <a:spcPct val="0"/>
              </a:spcBef>
              <a:spcAft>
                <a:spcPct val="0"/>
              </a:spcAft>
              <a:buFont typeface="Wingdings" pitchFamily="2" charset="2"/>
              <a:buChar char="v"/>
              <a:tabLst>
                <a:tab pos="452438" algn="l"/>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"La société commerciale est créée par deux ou plusieurs personnes qui conviennent, par un contrat, d'affecter à une activité des biens en numéraire on en nature, dans le but de partager le bénéfice ou de profiter de l'économie qui pourra en résulter. Les associés s'engagent à contribuer aux pertes dans les conditions prévues au présent acte uniforme".</a:t>
            </a:r>
            <a:endParaRPr lang="fr-FR" sz="1400" b="1" dirty="0" smtClean="0">
              <a:solidFill>
                <a:schemeClr val="accent1">
                  <a:lumMod val="75000"/>
                </a:schemeClr>
              </a:solidFill>
              <a:latin typeface="Times New Roman" pitchFamily="18" charset="0"/>
              <a:cs typeface="Times New Roman" pitchFamily="18" charset="0"/>
            </a:endParaRPr>
          </a:p>
          <a:p>
            <a:pPr indent="457200" algn="just" eaLnBrk="0" fontAlgn="base" hangingPunct="0">
              <a:spcBef>
                <a:spcPct val="0"/>
              </a:spcBef>
              <a:spcAft>
                <a:spcPct val="0"/>
              </a:spcAft>
              <a:buFont typeface="Wingdings" pitchFamily="2" charset="2"/>
              <a:buChar char="v"/>
              <a:tabLst>
                <a:tab pos="452438" algn="l"/>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La société commerciale peut également être créée, dans les cas prévus par le présent acte uniforme, par une seule" personne, dénommée associé unique, par un acte écrit".</a:t>
            </a:r>
          </a:p>
          <a:p>
            <a:pPr lvl="0" indent="457200" eaLnBrk="0" fontAlgn="base" hangingPunct="0">
              <a:spcBef>
                <a:spcPct val="0"/>
              </a:spcBef>
              <a:spcAft>
                <a:spcPct val="0"/>
              </a:spcAft>
              <a:buFont typeface="Wingdings" pitchFamily="2" charset="2"/>
              <a:buChar char="Ø"/>
              <a:tabLst>
                <a:tab pos="452438" algn="l"/>
                <a:tab pos="1711325" algn="l"/>
              </a:tabLst>
            </a:pPr>
            <a:endParaRPr lang="fr-FR"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tabLst>
                <a:tab pos="452438" algn="l"/>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p>
          <a:p>
            <a:pPr lvl="0" indent="457200" eaLnBrk="0" fontAlgn="base" hangingPunct="0">
              <a:spcBef>
                <a:spcPct val="0"/>
              </a:spcBef>
              <a:spcAft>
                <a:spcPct val="0"/>
              </a:spcAft>
              <a:tabLst>
                <a:tab pos="452438" algn="l"/>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I -  LES CONDITIONS DE CREATION DE LA SOCIETE COMMERCIALE</a:t>
            </a:r>
          </a:p>
          <a:p>
            <a:pPr lvl="0" indent="457200" eaLnBrk="0" fontAlgn="base" hangingPunct="0">
              <a:spcBef>
                <a:spcPct val="0"/>
              </a:spcBef>
              <a:spcAft>
                <a:spcPct val="0"/>
              </a:spcAft>
              <a:tabLst>
                <a:tab pos="452438" algn="l"/>
                <a:tab pos="1711325" algn="l"/>
              </a:tabLst>
            </a:pPr>
            <a:endParaRPr lang="fr-FR" sz="1400" b="1" dirty="0" smtClean="0">
              <a:solidFill>
                <a:srgbClr val="000000"/>
              </a:solidFill>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tabLst>
                <a:tab pos="452438" algn="l"/>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II faut distinguer les conditions de fond et les conditions de forme et de publicité.</a:t>
            </a:r>
          </a:p>
          <a:p>
            <a:pPr lvl="0" indent="457200" eaLnBrk="0" fontAlgn="base" hangingPunct="0">
              <a:spcBef>
                <a:spcPct val="0"/>
              </a:spcBef>
              <a:spcAft>
                <a:spcPct val="0"/>
              </a:spcAft>
              <a:tabLst>
                <a:tab pos="452438" algn="l"/>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452438" algn="l"/>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 -</a:t>
            </a:r>
            <a:r>
              <a:rPr lang="fr-FR" sz="1400" b="1" u="sng" dirty="0" smtClean="0">
                <a:solidFill>
                  <a:srgbClr val="000000"/>
                </a:solidFill>
                <a:latin typeface="Times New Roman" pitchFamily="18" charset="0"/>
                <a:ea typeface="Times New Roman" pitchFamily="18" charset="0"/>
                <a:cs typeface="Times New Roman" pitchFamily="18" charset="0"/>
              </a:rPr>
              <a:t> Les conditions de fond</a:t>
            </a:r>
          </a:p>
          <a:p>
            <a:pPr lvl="0" indent="457200" eaLnBrk="0" fontAlgn="base" hangingPunct="0">
              <a:spcBef>
                <a:spcPct val="0"/>
              </a:spcBef>
              <a:spcAft>
                <a:spcPct val="0"/>
              </a:spcAft>
              <a:tabLst>
                <a:tab pos="452438" algn="l"/>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452438" algn="l"/>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Pour qu'un contrat de société puisse être valablement connu, il faut qu'il remplisse les conditions générales de formation de tout contrat :</a:t>
            </a:r>
            <a:endParaRPr lang="fr-FR" sz="1400" dirty="0" smtClean="0">
              <a:latin typeface="Times New Roman" pitchFamily="18" charset="0"/>
              <a:cs typeface="Times New Roman" pitchFamily="18" charset="0"/>
            </a:endParaRPr>
          </a:p>
          <a:p>
            <a:pPr lvl="1" indent="457200" eaLnBrk="0" fontAlgn="base" hangingPunct="0">
              <a:spcBef>
                <a:spcPct val="0"/>
              </a:spcBef>
              <a:spcAft>
                <a:spcPct val="0"/>
              </a:spcAft>
              <a:buFont typeface="Wingdings" pitchFamily="2" charset="2"/>
              <a:buChar char="ü"/>
              <a:tabLst>
                <a:tab pos="452438" algn="l"/>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Le consentement</a:t>
            </a:r>
            <a:r>
              <a:rPr lang="fr-FR" sz="1400" dirty="0" smtClean="0">
                <a:solidFill>
                  <a:srgbClr val="000000"/>
                </a:solidFill>
                <a:latin typeface="Times New Roman" pitchFamily="18" charset="0"/>
                <a:ea typeface="Times New Roman" pitchFamily="18" charset="0"/>
                <a:cs typeface="Times New Roman" pitchFamily="18" charset="0"/>
              </a:rPr>
              <a:t> : Les associés doivent exprimer leur consentement : le consentement doit être   		          exempt de vices à savoir l'erreur, le dol et la violence ;</a:t>
            </a:r>
            <a:endParaRPr lang="fr-FR" sz="1400" dirty="0" smtClean="0">
              <a:latin typeface="Times New Roman" pitchFamily="18" charset="0"/>
              <a:cs typeface="Times New Roman" pitchFamily="18" charset="0"/>
            </a:endParaRPr>
          </a:p>
          <a:p>
            <a:pPr lvl="1" indent="457200" eaLnBrk="0" fontAlgn="base" hangingPunct="0">
              <a:spcBef>
                <a:spcPct val="0"/>
              </a:spcBef>
              <a:spcAft>
                <a:spcPct val="0"/>
              </a:spcAft>
              <a:buFont typeface="Wingdings" pitchFamily="2" charset="2"/>
              <a:buChar char="ü"/>
              <a:tabLst>
                <a:tab pos="452438" algn="l"/>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La capacité </a:t>
            </a:r>
            <a:r>
              <a:rPr lang="fr-FR" sz="1400" dirty="0" smtClean="0">
                <a:solidFill>
                  <a:srgbClr val="000000"/>
                </a:solidFill>
                <a:latin typeface="Times New Roman" pitchFamily="18" charset="0"/>
                <a:ea typeface="Times New Roman" pitchFamily="18" charset="0"/>
                <a:cs typeface="Times New Roman" pitchFamily="18" charset="0"/>
              </a:rPr>
              <a:t>:    Les associés ou l'associé unique doit avoir fa capacité exigée pour le type de 	           société 	commerciale envisagée ;</a:t>
            </a:r>
            <a:endParaRPr lang="fr-FR" sz="1400" dirty="0" smtClean="0">
              <a:latin typeface="Times New Roman" pitchFamily="18" charset="0"/>
              <a:cs typeface="Times New Roman" pitchFamily="18" charset="0"/>
            </a:endParaRPr>
          </a:p>
          <a:p>
            <a:pPr lvl="1" indent="457200" eaLnBrk="0" fontAlgn="base" hangingPunct="0">
              <a:spcBef>
                <a:spcPct val="0"/>
              </a:spcBef>
              <a:spcAft>
                <a:spcPct val="0"/>
              </a:spcAft>
              <a:buFont typeface="Wingdings" pitchFamily="2" charset="2"/>
              <a:buChar char="ü"/>
              <a:tabLst>
                <a:tab pos="452438" algn="l"/>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L'objet et la cause </a:t>
            </a:r>
            <a:r>
              <a:rPr lang="fr-FR" sz="1400" dirty="0" smtClean="0">
                <a:solidFill>
                  <a:srgbClr val="000000"/>
                </a:solidFill>
                <a:latin typeface="Times New Roman" pitchFamily="18" charset="0"/>
                <a:ea typeface="Times New Roman" pitchFamily="18" charset="0"/>
                <a:cs typeface="Times New Roman" pitchFamily="18" charset="0"/>
              </a:rPr>
              <a:t>: Ils doivent être licites c'est-à-dire non prohibés par la vie et les bonnes 	               mœurs.</a:t>
            </a:r>
            <a:endParaRPr lang="fr-FR" sz="1400" dirty="0" smtClean="0">
              <a:latin typeface="Times New Roman" pitchFamily="18" charset="0"/>
              <a:cs typeface="Times New Roman" pitchFamily="18" charset="0"/>
            </a:endParaRPr>
          </a:p>
        </p:txBody>
      </p:sp>
      <p:pic>
        <p:nvPicPr>
          <p:cNvPr id="5" name="Image 4"/>
          <p:cNvPicPr/>
          <p:nvPr/>
        </p:nvPicPr>
        <p:blipFill>
          <a:blip r:embed="rId2"/>
          <a:srcRect l="41190" r="15959" b="84766"/>
          <a:stretch>
            <a:fillRect/>
          </a:stretch>
        </p:blipFill>
        <p:spPr bwMode="auto">
          <a:xfrm>
            <a:off x="7858148" y="0"/>
            <a:ext cx="1285852" cy="428604"/>
          </a:xfrm>
          <a:prstGeom prst="rect">
            <a:avLst/>
          </a:prstGeom>
          <a:noFill/>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10400" y="5929313"/>
            <a:ext cx="2133600" cy="365125"/>
          </a:xfrm>
          <a:prstGeom prst="rect">
            <a:avLst/>
          </a:prstGeom>
        </p:spPr>
        <p:txBody>
          <a:bodyPr>
            <a:normAutofit fontScale="92500" lnSpcReduction="10000"/>
          </a:bodyPr>
          <a:lstStyle/>
          <a:p>
            <a:fld id="{7685FF2F-6005-4205-ACF1-907C3FB12482}" type="slidenum">
              <a:rPr lang="fr-FR" sz="2000" b="1" smtClean="0">
                <a:solidFill>
                  <a:schemeClr val="tx1"/>
                </a:solidFill>
                <a:latin typeface="Arial Black" pitchFamily="34" charset="0"/>
              </a:rPr>
              <a:pPr/>
              <a:t>7</a:t>
            </a:fld>
            <a:endParaRPr lang="fr-FR" sz="2000" b="1" dirty="0">
              <a:solidFill>
                <a:schemeClr val="tx1"/>
              </a:solidFill>
              <a:latin typeface="Arial Black" pitchFamily="34" charset="0"/>
            </a:endParaRPr>
          </a:p>
        </p:txBody>
      </p:sp>
      <p:sp>
        <p:nvSpPr>
          <p:cNvPr id="4" name="Rectangle 3"/>
          <p:cNvSpPr/>
          <p:nvPr/>
        </p:nvSpPr>
        <p:spPr>
          <a:xfrm>
            <a:off x="500034" y="0"/>
            <a:ext cx="8286808" cy="6986528"/>
          </a:xfrm>
          <a:prstGeom prst="rect">
            <a:avLst/>
          </a:prstGeom>
        </p:spPr>
        <p:txBody>
          <a:bodyPr wrap="square">
            <a:spAutoFit/>
          </a:bodyPr>
          <a:lstStyle/>
          <a:p>
            <a:pPr lvl="0" indent="457200" eaLnBrk="0" fontAlgn="base" hangingPunct="0">
              <a:spcBef>
                <a:spcPct val="0"/>
              </a:spcBef>
              <a:spcAft>
                <a:spcPct val="0"/>
              </a:spcAft>
              <a:tabLst>
                <a:tab pos="452438" algn="l"/>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p>
          <a:p>
            <a:pPr lvl="0" indent="457200" eaLnBrk="0" fontAlgn="base" hangingPunct="0">
              <a:spcBef>
                <a:spcPct val="0"/>
              </a:spcBef>
              <a:spcAft>
                <a:spcPct val="0"/>
              </a:spcAft>
              <a:tabLst>
                <a:tab pos="452438" algn="l"/>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B - </a:t>
            </a:r>
            <a:r>
              <a:rPr lang="fr-FR" sz="1400" b="1" u="sng" dirty="0" smtClean="0">
                <a:solidFill>
                  <a:srgbClr val="000000"/>
                </a:solidFill>
                <a:latin typeface="Times New Roman" pitchFamily="18" charset="0"/>
                <a:ea typeface="Times New Roman" pitchFamily="18" charset="0"/>
                <a:cs typeface="Times New Roman" pitchFamily="18" charset="0"/>
              </a:rPr>
              <a:t>Les conditions de forme et de publicité</a:t>
            </a:r>
          </a:p>
          <a:p>
            <a:pPr lvl="0" indent="457200" eaLnBrk="0" fontAlgn="base" hangingPunct="0">
              <a:spcBef>
                <a:spcPct val="0"/>
              </a:spcBef>
              <a:spcAft>
                <a:spcPct val="0"/>
              </a:spcAft>
              <a:tabLst>
                <a:tab pos="452438" algn="l"/>
                <a:tab pos="1711325" algn="l"/>
              </a:tabLst>
            </a:pPr>
            <a:endParaRPr lang="fr-FR" sz="1400" dirty="0" smtClean="0">
              <a:latin typeface="Times New Roman" pitchFamily="18" charset="0"/>
              <a:cs typeface="Times New Roman" pitchFamily="18" charset="0"/>
            </a:endParaRPr>
          </a:p>
          <a:p>
            <a:pPr lvl="0" indent="457200" eaLnBrk="0" fontAlgn="base" hangingPunct="0">
              <a:spcBef>
                <a:spcPct val="0"/>
              </a:spcBef>
              <a:spcAft>
                <a:spcPct val="0"/>
              </a:spcAft>
              <a:tabLst>
                <a:tab pos="452438" algn="l"/>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L'acte créateur de la société doit être constaté par écrit puis publié. L'écrit est soit un acte notarié ,soit un acte sous-seing privé déposé avec reconnaissance d'écriture et de signature par toutes les parties au rang des minutes d'un notaire. Seules sont exceptées de l’écrit, les sociétés  créées de  fait et les sociétés de fait.</a:t>
            </a:r>
          </a:p>
          <a:p>
            <a:pPr lvl="0" indent="457200" eaLnBrk="0" fontAlgn="base" hangingPunct="0">
              <a:spcBef>
                <a:spcPct val="0"/>
              </a:spcBef>
              <a:spcAft>
                <a:spcPct val="0"/>
              </a:spcAft>
              <a:tabLst>
                <a:tab pos="452438" algn="l"/>
                <a:tab pos="1711325" algn="l"/>
              </a:tabLst>
            </a:pPr>
            <a:endParaRPr lang="fr-FR" sz="1400" dirty="0" smtClean="0">
              <a:latin typeface="Times New Roman" pitchFamily="18" charset="0"/>
              <a:cs typeface="Times New Roman" pitchFamily="18" charset="0"/>
            </a:endParaRPr>
          </a:p>
          <a:p>
            <a:pPr indent="457200" eaLnBrk="0" fontAlgn="base" hangingPunct="0">
              <a:spcBef>
                <a:spcPct val="0"/>
              </a:spcBef>
              <a:spcAft>
                <a:spcPct val="0"/>
              </a:spcAft>
              <a:buFont typeface="Wingdings" pitchFamily="2" charset="2"/>
              <a:buChar char="q"/>
              <a:tabLst>
                <a:tab pos="452438" algn="l"/>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L'écrit s'appelle les statuts: Ceux-ci doivent contenir les informations suivantes :</a:t>
            </a:r>
          </a:p>
          <a:p>
            <a:pPr lvl="2" indent="457200" eaLnBrk="0" fontAlgn="base" hangingPunct="0">
              <a:spcBef>
                <a:spcPct val="0"/>
              </a:spcBef>
              <a:spcAft>
                <a:spcPct val="0"/>
              </a:spcAft>
              <a:buFont typeface="Wingdings" pitchFamily="2" charset="2"/>
              <a:buChar char="ü"/>
              <a:tabLst>
                <a:tab pos="452438" algn="l"/>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la forme de la société ; la dénomination suivie, le cas échéant de son sigle ;</a:t>
            </a:r>
            <a:endParaRPr lang="fr-FR" sz="1400" dirty="0" smtClean="0">
              <a:solidFill>
                <a:schemeClr val="accent1">
                  <a:lumMod val="75000"/>
                </a:schemeClr>
              </a:solidFill>
              <a:latin typeface="Times New Roman" pitchFamily="18" charset="0"/>
              <a:cs typeface="Times New Roman" pitchFamily="18" charset="0"/>
            </a:endParaRPr>
          </a:p>
          <a:p>
            <a:pPr lvl="2" fontAlgn="base">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La nature et le domaine de son activité qui forment son objet social ;</a:t>
            </a:r>
            <a:endParaRPr lang="fr-FR" sz="1400" dirty="0" smtClean="0">
              <a:solidFill>
                <a:schemeClr val="accent1">
                  <a:lumMod val="75000"/>
                </a:schemeClr>
              </a:solidFill>
              <a:latin typeface="Times New Roman" pitchFamily="18" charset="0"/>
              <a:cs typeface="Times New Roman" pitchFamily="18" charset="0"/>
            </a:endParaRPr>
          </a:p>
          <a:p>
            <a:pPr lvl="2"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le siège social , le capital social  et la durée de la société </a:t>
            </a:r>
            <a:endParaRPr lang="fr-FR" sz="1400" dirty="0" smtClean="0">
              <a:solidFill>
                <a:schemeClr val="accent1">
                  <a:lumMod val="75000"/>
                </a:schemeClr>
              </a:solidFill>
              <a:latin typeface="Times New Roman" pitchFamily="18" charset="0"/>
              <a:cs typeface="Times New Roman" pitchFamily="18" charset="0"/>
            </a:endParaRPr>
          </a:p>
          <a:p>
            <a:pPr lvl="2"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l'identité des apporteurs en numéraire avec pour chacun d'eux, le montant des apports, le nombre et la valeur des titres sociaux remis en contrepartie de chaque apport ;</a:t>
            </a:r>
            <a:endParaRPr lang="fr-FR" sz="1400" dirty="0" smtClean="0">
              <a:solidFill>
                <a:schemeClr val="accent1">
                  <a:lumMod val="75000"/>
                </a:schemeClr>
              </a:solidFill>
              <a:latin typeface="Times New Roman" pitchFamily="18" charset="0"/>
              <a:cs typeface="Times New Roman" pitchFamily="18" charset="0"/>
            </a:endParaRPr>
          </a:p>
          <a:p>
            <a:pPr lvl="2"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l'identité des apporteurs en nature, la nature et l'évaluation de l’apport effectué par chacun d'eux, le nombre et la valeur des titres sociaux remis en contrepartie de chaque apport </a:t>
            </a:r>
          </a:p>
          <a:p>
            <a:pPr lvl="2"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l'identité des bénéficiaires d'avantages particuliers et la nature de ceux-ci ;</a:t>
            </a:r>
            <a:endParaRPr lang="fr-FR" sz="1400" dirty="0" smtClean="0">
              <a:solidFill>
                <a:schemeClr val="accent1">
                  <a:lumMod val="75000"/>
                </a:schemeClr>
              </a:solidFill>
              <a:latin typeface="Times New Roman" pitchFamily="18" charset="0"/>
              <a:cs typeface="Times New Roman" pitchFamily="18" charset="0"/>
            </a:endParaRPr>
          </a:p>
          <a:p>
            <a:pPr lvl="2"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le nombre et la valeur des titres sociaux émis, en distinguant, le cas échéant, les différentes catégories de titres créées ;</a:t>
            </a:r>
            <a:endParaRPr lang="fr-FR" sz="1400" dirty="0" smtClean="0">
              <a:solidFill>
                <a:schemeClr val="accent1">
                  <a:lumMod val="75000"/>
                </a:schemeClr>
              </a:solidFill>
              <a:latin typeface="Times New Roman" pitchFamily="18" charset="0"/>
              <a:cs typeface="Times New Roman" pitchFamily="18" charset="0"/>
            </a:endParaRPr>
          </a:p>
          <a:p>
            <a:pPr lvl="2"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les stipulations relatives à la répartition du résultat, à la constitution des réserves et à la répartition du boni de liquidation ;</a:t>
            </a:r>
            <a:endParaRPr lang="fr-FR" sz="1400" dirty="0" smtClean="0">
              <a:solidFill>
                <a:schemeClr val="accent1">
                  <a:lumMod val="75000"/>
                </a:schemeClr>
              </a:solidFill>
              <a:latin typeface="Times New Roman" pitchFamily="18" charset="0"/>
              <a:cs typeface="Times New Roman" pitchFamily="18" charset="0"/>
            </a:endParaRPr>
          </a:p>
          <a:p>
            <a:pPr lvl="2"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les modalités de son fonctionnement.</a:t>
            </a: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eaLnBrk="0" fontAlgn="base" hangingPunct="0">
              <a:spcBef>
                <a:spcPct val="0"/>
              </a:spcBef>
              <a:spcAft>
                <a:spcPct val="0"/>
              </a:spcAft>
              <a:buFont typeface="Wingdings" pitchFamily="2" charset="2"/>
              <a:buChar char="q"/>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Quant à la publicité, toutes les sociétés commerciales y sont soumises à l'exception de la société en participation. La  publicité   de   la   société   nécessite   l'accomplissement  des  formalités suivantes :</a:t>
            </a:r>
            <a:endParaRPr lang="fr-FR" sz="1400" dirty="0" smtClean="0">
              <a:latin typeface="Times New Roman" pitchFamily="18" charset="0"/>
              <a:cs typeface="Times New Roman" pitchFamily="18" charset="0"/>
            </a:endParaRPr>
          </a:p>
          <a:p>
            <a:pPr lvl="2" eaLnBrk="0" fontAlgn="base" hangingPunct="0">
              <a:spcBef>
                <a:spcPct val="0"/>
              </a:spcBef>
              <a:spcAft>
                <a:spcPct val="0"/>
              </a:spcAft>
              <a:buFont typeface="Wingdings" pitchFamily="2" charset="2"/>
              <a:buChar char="ü"/>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a:t>
            </a:r>
            <a:r>
              <a:rPr lang="fr-FR" sz="1400" dirty="0" smtClean="0">
                <a:solidFill>
                  <a:schemeClr val="accent1">
                    <a:lumMod val="75000"/>
                  </a:schemeClr>
                </a:solidFill>
                <a:latin typeface="Times New Roman" pitchFamily="18" charset="0"/>
                <a:ea typeface="Times New Roman" pitchFamily="18" charset="0"/>
                <a:cs typeface="Times New Roman" pitchFamily="18" charset="0"/>
              </a:rPr>
              <a:t>L 'enregistrement des statuts à la direction de l'enregistrement ;</a:t>
            </a:r>
            <a:endParaRPr lang="fr-FR" sz="1400" dirty="0" smtClean="0">
              <a:solidFill>
                <a:schemeClr val="accent1">
                  <a:lumMod val="75000"/>
                </a:schemeClr>
              </a:solidFill>
              <a:latin typeface="Times New Roman" pitchFamily="18" charset="0"/>
              <a:cs typeface="Times New Roman" pitchFamily="18" charset="0"/>
            </a:endParaRPr>
          </a:p>
          <a:p>
            <a:pPr lvl="2" eaLnBrk="0" fontAlgn="base" hangingPunct="0">
              <a:spcBef>
                <a:spcPct val="0"/>
              </a:spcBef>
              <a:spcAft>
                <a:spcPct val="0"/>
              </a:spcAft>
              <a:buFont typeface="Wingdings" pitchFamily="2" charset="2"/>
              <a:buChar char="ü"/>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a:t>
            </a:r>
            <a:r>
              <a:rPr lang="fr-FR" sz="1400" dirty="0" smtClean="0">
                <a:solidFill>
                  <a:schemeClr val="accent1">
                    <a:lumMod val="75000"/>
                  </a:schemeClr>
                </a:solidFill>
                <a:latin typeface="Times New Roman" pitchFamily="18" charset="0"/>
                <a:ea typeface="Times New Roman" pitchFamily="18" charset="0"/>
                <a:cs typeface="Times New Roman" pitchFamily="18" charset="0"/>
              </a:rPr>
              <a:t>le dépôt des statuts enregistrés du greffe du tribunal du lieu du siège social ;</a:t>
            </a:r>
            <a:endParaRPr lang="fr-FR" sz="1400" dirty="0" smtClean="0">
              <a:solidFill>
                <a:schemeClr val="accent1">
                  <a:lumMod val="75000"/>
                </a:schemeClr>
              </a:solidFill>
              <a:latin typeface="Times New Roman" pitchFamily="18" charset="0"/>
              <a:cs typeface="Times New Roman" pitchFamily="18" charset="0"/>
            </a:endParaRPr>
          </a:p>
          <a:p>
            <a:pPr lvl="2"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la publicité sous forme d'extrait ou d'avis dans un journal d'annonces légales ;</a:t>
            </a:r>
            <a:endParaRPr lang="fr-FR" sz="1400" dirty="0" smtClean="0">
              <a:solidFill>
                <a:schemeClr val="accent1">
                  <a:lumMod val="75000"/>
                </a:schemeClr>
              </a:solidFill>
              <a:latin typeface="Times New Roman" pitchFamily="18" charset="0"/>
              <a:cs typeface="Times New Roman" pitchFamily="18" charset="0"/>
            </a:endParaRPr>
          </a:p>
          <a:p>
            <a:pPr lvl="2"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l'immatriculation de la société au registre du commerce et du crédit mobilier ;</a:t>
            </a:r>
            <a:endParaRPr lang="fr-FR" sz="1400" dirty="0" smtClean="0">
              <a:solidFill>
                <a:schemeClr val="accent1">
                  <a:lumMod val="75000"/>
                </a:schemeClr>
              </a:solidFill>
              <a:latin typeface="Times New Roman" pitchFamily="18" charset="0"/>
              <a:cs typeface="Times New Roman" pitchFamily="18" charset="0"/>
            </a:endParaRPr>
          </a:p>
          <a:p>
            <a:pPr lvl="2"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la déclaration fiscale d'existence de la société en vue de l'obtention du numéro de compté contribuable  et les déclarations sociales à la CNPS</a:t>
            </a:r>
            <a:endParaRPr lang="fr-FR" sz="1400" dirty="0" smtClean="0">
              <a:solidFill>
                <a:schemeClr val="accent1">
                  <a:lumMod val="75000"/>
                </a:schemeClr>
              </a:solidFill>
              <a:latin typeface="Times New Roman" pitchFamily="18" charset="0"/>
              <a:cs typeface="Times New Roman" pitchFamily="18" charset="0"/>
            </a:endParaRPr>
          </a:p>
          <a:p>
            <a:pPr lvl="2" eaLnBrk="0" fontAlgn="base" hangingPunct="0">
              <a:spcBef>
                <a:spcPct val="0"/>
              </a:spcBef>
              <a:spcAft>
                <a:spcPct val="0"/>
              </a:spcAft>
              <a:tabLst>
                <a:tab pos="1711325" algn="l"/>
              </a:tabLst>
            </a:pPr>
            <a:endParaRPr lang="fr-FR" sz="1400" b="1" dirty="0" smtClean="0">
              <a:solidFill>
                <a:schemeClr val="accent1">
                  <a:lumMod val="75000"/>
                </a:schemeClr>
              </a:solidFill>
              <a:latin typeface="Times New Roman" pitchFamily="18" charset="0"/>
              <a:cs typeface="Times New Roman" pitchFamily="18" charset="0"/>
            </a:endParaRPr>
          </a:p>
        </p:txBody>
      </p:sp>
      <p:pic>
        <p:nvPicPr>
          <p:cNvPr id="5" name="Image 4"/>
          <p:cNvPicPr/>
          <p:nvPr/>
        </p:nvPicPr>
        <p:blipFill>
          <a:blip r:embed="rId2"/>
          <a:srcRect l="41190" r="15959" b="84766"/>
          <a:stretch>
            <a:fillRect/>
          </a:stretch>
        </p:blipFill>
        <p:spPr bwMode="auto">
          <a:xfrm>
            <a:off x="7572396" y="0"/>
            <a:ext cx="1571604" cy="597724"/>
          </a:xfrm>
          <a:prstGeom prst="rect">
            <a:avLst/>
          </a:prstGeom>
          <a:noFill/>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7010400" y="6215063"/>
            <a:ext cx="2133600" cy="365125"/>
          </a:xfrm>
          <a:prstGeom prst="rect">
            <a:avLst/>
          </a:prstGeom>
        </p:spPr>
        <p:txBody>
          <a:bodyPr>
            <a:normAutofit fontScale="92500" lnSpcReduction="10000"/>
          </a:bodyPr>
          <a:lstStyle/>
          <a:p>
            <a:fld id="{7685FF2F-6005-4205-ACF1-907C3FB12482}" type="slidenum">
              <a:rPr lang="fr-FR" sz="2000" b="1" smtClean="0">
                <a:solidFill>
                  <a:schemeClr val="tx1"/>
                </a:solidFill>
                <a:latin typeface="Arial Black" pitchFamily="34" charset="0"/>
              </a:rPr>
              <a:pPr/>
              <a:t>8</a:t>
            </a:fld>
            <a:endParaRPr lang="fr-FR" sz="2000" b="1" dirty="0">
              <a:solidFill>
                <a:schemeClr val="tx1"/>
              </a:solidFill>
              <a:latin typeface="Arial Black" pitchFamily="34" charset="0"/>
            </a:endParaRPr>
          </a:p>
        </p:txBody>
      </p:sp>
      <p:sp>
        <p:nvSpPr>
          <p:cNvPr id="6" name="Rectangle 5"/>
          <p:cNvSpPr/>
          <p:nvPr/>
        </p:nvSpPr>
        <p:spPr>
          <a:xfrm>
            <a:off x="357158" y="0"/>
            <a:ext cx="8358246" cy="6555641"/>
          </a:xfrm>
          <a:prstGeom prst="rect">
            <a:avLst/>
          </a:prstGeom>
        </p:spPr>
        <p:txBody>
          <a:bodyPr wrap="square">
            <a:spAutoFit/>
          </a:bodyPr>
          <a:lstStyle/>
          <a:p>
            <a:pPr lvl="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p>
          <a:p>
            <a:pPr lvl="0"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II - LES ELEMENTS SPECIFIQUES A LA SOCIETE COMMERCIALE</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Ils sont au nombre de trois (3) :  </a:t>
            </a:r>
          </a:p>
          <a:p>
            <a:pPr lvl="0"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7675" algn="just" fontAlgn="base">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 </a:t>
            </a:r>
            <a:r>
              <a:rPr lang="fr-FR" sz="1400" b="1" u="sng" dirty="0" smtClean="0">
                <a:solidFill>
                  <a:srgbClr val="000000"/>
                </a:solidFill>
                <a:latin typeface="Times New Roman" pitchFamily="18" charset="0"/>
                <a:ea typeface="Times New Roman" pitchFamily="18" charset="0"/>
                <a:cs typeface="Times New Roman" pitchFamily="18" charset="0"/>
              </a:rPr>
              <a:t>Les apports</a:t>
            </a:r>
          </a:p>
          <a:p>
            <a:pPr lvl="0" indent="447675" eaLnBrk="0" fontAlgn="base" hangingPunct="0">
              <a:spcBef>
                <a:spcPct val="0"/>
              </a:spcBef>
              <a:spcAft>
                <a:spcPct val="0"/>
              </a:spcAft>
              <a:tabLst>
                <a:tab pos="1711325" algn="l"/>
              </a:tabLst>
            </a:pPr>
            <a:r>
              <a:rPr lang="fr-FR"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p>
          <a:p>
            <a:pPr lvl="0" indent="447675" eaLnBrk="0" fontAlgn="base" hangingPunct="0">
              <a:spcBef>
                <a:spcPct val="0"/>
              </a:spcBef>
              <a:spcAft>
                <a:spcPct val="0"/>
              </a:spcAft>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A  la lecture de l'article 40 de l'acte uniforme, chaque associé a l'obligation de faire apport à la société </a:t>
            </a:r>
            <a:r>
              <a:rPr lang="fr-FR" sz="1400" dirty="0" smtClean="0">
                <a:solidFill>
                  <a:srgbClr val="000000"/>
                </a:solidFill>
                <a:latin typeface="Times New Roman" pitchFamily="18" charset="0"/>
                <a:ea typeface="Times New Roman" pitchFamily="18" charset="0"/>
                <a:cs typeface="Times New Roman" pitchFamily="18" charset="0"/>
              </a:rPr>
              <a:t>.    Les différents types d'apports sont :</a:t>
            </a:r>
          </a:p>
          <a:p>
            <a:pPr lvl="0"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1" indent="447675" eaLnBrk="0" fontAlgn="base" hangingPunct="0">
              <a:spcBef>
                <a:spcPct val="0"/>
              </a:spcBef>
              <a:spcAft>
                <a:spcPct val="0"/>
              </a:spcAft>
              <a:buFont typeface="Wingdings" pitchFamily="2" charset="2"/>
              <a:buChar char="Ø"/>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les apports en numéraire </a:t>
            </a:r>
            <a:r>
              <a:rPr lang="fr-FR" sz="1400" dirty="0" smtClean="0">
                <a:solidFill>
                  <a:srgbClr val="000000"/>
                </a:solidFill>
                <a:latin typeface="Times New Roman" pitchFamily="18" charset="0"/>
                <a:ea typeface="Times New Roman" pitchFamily="18" charset="0"/>
                <a:cs typeface="Times New Roman" pitchFamily="18" charset="0"/>
              </a:rPr>
              <a:t>: c'est l'argent apporté par l'associé à la société selon le type de société, la   	                         libération de l'apport peut être immédiat ou échelonné dans le temps ;</a:t>
            </a:r>
            <a:endParaRPr lang="fr-FR" sz="1400" dirty="0" smtClean="0">
              <a:latin typeface="Times New Roman" pitchFamily="18" charset="0"/>
              <a:cs typeface="Times New Roman" pitchFamily="18" charset="0"/>
            </a:endParaRPr>
          </a:p>
          <a:p>
            <a:pPr lvl="1" indent="447675" eaLnBrk="0" fontAlgn="base" hangingPunct="0">
              <a:spcBef>
                <a:spcPct val="0"/>
              </a:spcBef>
              <a:spcAft>
                <a:spcPct val="0"/>
              </a:spcAft>
              <a:buFont typeface="Wingdings" pitchFamily="2" charset="2"/>
              <a:buChar char="Ø"/>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les apports en nature </a:t>
            </a:r>
            <a:r>
              <a:rPr lang="fr-FR" sz="1400" dirty="0" smtClean="0">
                <a:solidFill>
                  <a:srgbClr val="000000"/>
                </a:solidFill>
                <a:latin typeface="Times New Roman" pitchFamily="18" charset="0"/>
                <a:ea typeface="Times New Roman" pitchFamily="18" charset="0"/>
                <a:cs typeface="Times New Roman" pitchFamily="18" charset="0"/>
              </a:rPr>
              <a:t>:   il porte sur tout bien excepté l'argent : biens meubles corporels ou incorporels   			ou  biens immeubles ;</a:t>
            </a:r>
            <a:endParaRPr lang="fr-FR" sz="1400" b="1" dirty="0" smtClean="0">
              <a:latin typeface="Times New Roman" pitchFamily="18" charset="0"/>
              <a:cs typeface="Times New Roman" pitchFamily="18" charset="0"/>
            </a:endParaRPr>
          </a:p>
          <a:p>
            <a:pPr lvl="1" indent="447675" eaLnBrk="0" fontAlgn="base" hangingPunct="0">
              <a:spcBef>
                <a:spcPct val="0"/>
              </a:spcBef>
              <a:spcAft>
                <a:spcPct val="0"/>
              </a:spcAft>
              <a:buFont typeface="Wingdings" pitchFamily="2" charset="2"/>
              <a:buChar char="Ø"/>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l'apport en industrie </a:t>
            </a:r>
            <a:r>
              <a:rPr lang="fr-FR" sz="1400" dirty="0" smtClean="0">
                <a:solidFill>
                  <a:srgbClr val="000000"/>
                </a:solidFill>
                <a:latin typeface="Times New Roman" pitchFamily="18" charset="0"/>
                <a:ea typeface="Times New Roman" pitchFamily="18" charset="0"/>
                <a:cs typeface="Times New Roman" pitchFamily="18" charset="0"/>
              </a:rPr>
              <a:t>:   l'associé fait apport à la société de son intelligence, de sa force de travail.</a:t>
            </a:r>
            <a:br>
              <a:rPr lang="fr-FR" sz="1400" dirty="0" smtClean="0">
                <a:solidFill>
                  <a:srgbClr val="000000"/>
                </a:solidFill>
                <a:latin typeface="Times New Roman" pitchFamily="18" charset="0"/>
                <a:ea typeface="Times New Roman" pitchFamily="18" charset="0"/>
                <a:cs typeface="Times New Roman" pitchFamily="18" charset="0"/>
              </a:rPr>
            </a:br>
            <a:endParaRPr lang="fr-FR" sz="1400" dirty="0" smtClean="0">
              <a:latin typeface="Times New Roman" pitchFamily="18" charset="0"/>
              <a:cs typeface="Times New Roman" pitchFamily="18" charset="0"/>
            </a:endParaRPr>
          </a:p>
          <a:p>
            <a:pPr indent="447675" eaLnBrk="0" fontAlgn="base" hangingPunct="0">
              <a:spcBef>
                <a:spcPct val="0"/>
              </a:spcBef>
              <a:spcAft>
                <a:spcPct val="0"/>
              </a:spcAft>
              <a:buFont typeface="Wingdings" pitchFamily="2" charset="2"/>
              <a:buChar char="q"/>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L'ensemble des apports en numéraire et en nature forment le capital social . En cours de vie , la société peut acquérir de nouveaux biens. On parle alors d'actif social. Le capital social constitue le gage commun des créanciers de la société</a:t>
            </a:r>
          </a:p>
          <a:p>
            <a:pPr lvl="0"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B - </a:t>
            </a:r>
            <a:r>
              <a:rPr lang="fr-FR" sz="1400" b="1" u="sng" dirty="0" smtClean="0">
                <a:solidFill>
                  <a:srgbClr val="000000"/>
                </a:solidFill>
                <a:latin typeface="Times New Roman" pitchFamily="18" charset="0"/>
                <a:ea typeface="Times New Roman" pitchFamily="18" charset="0"/>
                <a:cs typeface="Times New Roman" pitchFamily="18" charset="0"/>
              </a:rPr>
              <a:t>La vocation des associés aux bénéfices et aux pertes</a:t>
            </a:r>
          </a:p>
          <a:p>
            <a:pPr lvl="0"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buFont typeface="Wingdings" pitchFamily="2" charset="2"/>
              <a:buChar char="q"/>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Dans une société, tous les associés doivent avoir vocation aux bénéfices. Cela s'entend du partage du gain pécuniaire ou du gain matériel qui résulte de l'activité de la société.</a:t>
            </a:r>
          </a:p>
          <a:p>
            <a:pPr lvl="0" indent="447675" eaLnBrk="0" fontAlgn="base" hangingPunct="0">
              <a:spcBef>
                <a:spcPct val="0"/>
              </a:spcBef>
              <a:spcAft>
                <a:spcPct val="0"/>
              </a:spcAft>
              <a:buFont typeface="Wingdings" pitchFamily="2" charset="2"/>
              <a:buChar char="q"/>
              <a:tabLst>
                <a:tab pos="1711325" algn="l"/>
              </a:tabLst>
            </a:pP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La recherche du bénéfice implique l'acceptation des pertes. Les associés doivent supporter le passif de la société soit à la limite de leurs apports soit au-delà des apports. Tous les associés y sont soumis par conséquent est interdite la clause léonine.</a:t>
            </a:r>
          </a:p>
          <a:p>
            <a:pPr lvl="0"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p:txBody>
      </p:sp>
      <p:pic>
        <p:nvPicPr>
          <p:cNvPr id="7" name="Image 6"/>
          <p:cNvPicPr/>
          <p:nvPr/>
        </p:nvPicPr>
        <p:blipFill>
          <a:blip r:embed="rId2"/>
          <a:srcRect l="41190" r="15959" b="84766"/>
          <a:stretch>
            <a:fillRect/>
          </a:stretch>
        </p:blipFill>
        <p:spPr bwMode="auto">
          <a:xfrm>
            <a:off x="8001024" y="0"/>
            <a:ext cx="1142976" cy="597724"/>
          </a:xfrm>
          <a:prstGeom prst="rect">
            <a:avLst/>
          </a:prstGeom>
          <a:noFill/>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57158" y="0"/>
            <a:ext cx="8429684"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7675"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p>
          <a:p>
            <a:pPr lvl="0" indent="447675" eaLnBrk="0" fontAlgn="base" hangingPunct="0">
              <a:spcBef>
                <a:spcPct val="0"/>
              </a:spcBef>
              <a:spcAft>
                <a:spcPct val="0"/>
              </a:spcAft>
              <a:buFont typeface="Wingdings" pitchFamily="2" charset="2"/>
              <a:buChar char="q"/>
              <a:tabLst>
                <a:tab pos="1711325" algn="l"/>
              </a:tabLst>
            </a:pPr>
            <a:endParaRPr lang="fr-FR" sz="1400" b="1" dirty="0" smtClean="0">
              <a:solidFill>
                <a:srgbClr val="000000"/>
              </a:solidFill>
              <a:latin typeface="Times New Roman" pitchFamily="18" charset="0"/>
              <a:ea typeface="Times New Roman" pitchFamily="18" charset="0"/>
              <a:cs typeface="Times New Roman" pitchFamily="18" charset="0"/>
            </a:endParaRPr>
          </a:p>
          <a:p>
            <a:pPr lvl="0" indent="447675" eaLnBrk="0" fontAlgn="base" hangingPunct="0">
              <a:spcBef>
                <a:spcPct val="0"/>
              </a:spcBef>
              <a:spcAft>
                <a:spcPct val="0"/>
              </a:spcAft>
              <a:buFont typeface="Wingdings" pitchFamily="2" charset="2"/>
              <a:buChar char="q"/>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a:t>
            </a:r>
            <a:r>
              <a:rPr lang="fr-FR" sz="1400" dirty="0" smtClean="0">
                <a:solidFill>
                  <a:srgbClr val="000000"/>
                </a:solidFill>
                <a:latin typeface="Times New Roman" pitchFamily="18" charset="0"/>
                <a:ea typeface="Times New Roman" pitchFamily="18" charset="0"/>
                <a:cs typeface="Times New Roman" pitchFamily="18" charset="0"/>
              </a:rPr>
              <a:t>La clause léonine est une clause qui prive en totalité un associé de sa part dans les bénéfices ou au contraire l'affranchit de toute contribution aux pertes. Une telle clause est réputée non écrite. Il  faut dire  que  ce  critère  permet de différencier la  société  commerciale  de l'association.</a:t>
            </a:r>
          </a:p>
          <a:p>
            <a:pPr lvl="0"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                              C</a:t>
            </a:r>
            <a:r>
              <a:rPr lang="fr-FR" sz="1400" b="1" u="sng" dirty="0" smtClean="0">
                <a:solidFill>
                  <a:srgbClr val="000000"/>
                </a:solidFill>
                <a:latin typeface="Times New Roman" pitchFamily="18" charset="0"/>
                <a:ea typeface="Times New Roman" pitchFamily="18" charset="0"/>
                <a:cs typeface="Times New Roman" pitchFamily="18" charset="0"/>
              </a:rPr>
              <a:t>- L'affectio societatis</a:t>
            </a:r>
          </a:p>
          <a:p>
            <a:pPr lvl="0"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C'est l'expression de la volonté de tous les associés de travailler ensemble sur un pied d'égalité au succès de l'entreprise commune . Ainsi , l'affectio societatis suppose :</a:t>
            </a:r>
          </a:p>
          <a:p>
            <a:pPr lvl="2" indent="447675" eaLnBrk="0" fontAlgn="base" hangingPunct="0">
              <a:spcBef>
                <a:spcPct val="0"/>
              </a:spcBef>
              <a:spcAft>
                <a:spcPct val="0"/>
              </a:spcAft>
              <a:buFont typeface="Wingdings" pitchFamily="2" charset="2"/>
              <a:buChar char="ü"/>
              <a:tabLst>
                <a:tab pos="1711325" algn="l"/>
              </a:tabLst>
            </a:pPr>
            <a:r>
              <a:rPr lang="fr-FR" sz="1400" b="1" dirty="0" smtClean="0">
                <a:solidFill>
                  <a:schemeClr val="accent1">
                    <a:lumMod val="75000"/>
                  </a:schemeClr>
                </a:solidFill>
                <a:latin typeface="Times New Roman" pitchFamily="18" charset="0"/>
                <a:ea typeface="Times New Roman" pitchFamily="18" charset="0"/>
                <a:cs typeface="Times New Roman" pitchFamily="18" charset="0"/>
              </a:rPr>
              <a:t> </a:t>
            </a:r>
            <a:r>
              <a:rPr lang="fr-FR" sz="1400" dirty="0" smtClean="0">
                <a:solidFill>
                  <a:schemeClr val="accent1">
                    <a:lumMod val="75000"/>
                  </a:schemeClr>
                </a:solidFill>
                <a:latin typeface="Times New Roman" pitchFamily="18" charset="0"/>
                <a:ea typeface="Times New Roman" pitchFamily="18" charset="0"/>
                <a:cs typeface="Times New Roman" pitchFamily="18" charset="0"/>
              </a:rPr>
              <a:t>l'existence d'un lien affectif qui fait de la société un contrat à intérêt commun.</a:t>
            </a:r>
          </a:p>
          <a:p>
            <a:pPr lvl="2" indent="447675"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une collaboration active à la vie de la société. </a:t>
            </a:r>
          </a:p>
          <a:p>
            <a:pPr lvl="2" indent="447675" eaLnBrk="0" fontAlgn="base" hangingPunct="0">
              <a:spcBef>
                <a:spcPct val="0"/>
              </a:spcBef>
              <a:spcAft>
                <a:spcPct val="0"/>
              </a:spcAft>
              <a:buFont typeface="Wingdings" pitchFamily="2" charset="2"/>
              <a:buChar char="ü"/>
              <a:tabLst>
                <a:tab pos="1711325" algn="l"/>
              </a:tabLst>
            </a:pPr>
            <a:r>
              <a:rPr lang="fr-FR" sz="1400" dirty="0" smtClean="0">
                <a:solidFill>
                  <a:schemeClr val="accent1">
                    <a:lumMod val="75000"/>
                  </a:schemeClr>
                </a:solidFill>
                <a:latin typeface="Times New Roman" pitchFamily="18" charset="0"/>
                <a:ea typeface="Times New Roman" pitchFamily="18" charset="0"/>
                <a:cs typeface="Times New Roman" pitchFamily="18" charset="0"/>
              </a:rPr>
              <a:t> une égalité juridique entre les associés.</a:t>
            </a:r>
          </a:p>
          <a:p>
            <a:pPr lvl="2" indent="447675" eaLnBrk="0" fontAlgn="base" hangingPunct="0">
              <a:spcBef>
                <a:spcPct val="0"/>
              </a:spcBef>
              <a:spcAft>
                <a:spcPct val="0"/>
              </a:spcAft>
              <a:tabLst>
                <a:tab pos="1711325" algn="l"/>
              </a:tabLst>
            </a:pPr>
            <a:endParaRPr lang="fr-FR" sz="1400" b="1" dirty="0" smtClean="0">
              <a:solidFill>
                <a:schemeClr val="accent1">
                  <a:lumMod val="75000"/>
                </a:schemeClr>
              </a:solidFill>
              <a:latin typeface="Times New Roman" pitchFamily="18" charset="0"/>
              <a:ea typeface="Times New Roman" pitchFamily="18" charset="0"/>
              <a:cs typeface="Times New Roman" pitchFamily="18" charset="0"/>
            </a:endParaRPr>
          </a:p>
          <a:p>
            <a:pPr indent="447675" eaLnBrk="0" fontAlgn="base" hangingPunct="0">
              <a:spcBef>
                <a:spcPct val="0"/>
              </a:spcBef>
              <a:spcAft>
                <a:spcPct val="0"/>
              </a:spcAft>
              <a:buFont typeface="Arial" pitchFamily="34" charset="0"/>
              <a:buChar char="•"/>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 Ceci distingue le contrat de société du contrat de travail qui se 'caractérise par la subordination juridique du salarié à l'employeur.</a:t>
            </a:r>
          </a:p>
          <a:p>
            <a:pPr indent="447675" eaLnBrk="0" fontAlgn="base" hangingPunct="0">
              <a:spcBef>
                <a:spcPct val="0"/>
              </a:spcBef>
              <a:spcAft>
                <a:spcPct val="0"/>
              </a:spcAft>
              <a:buFont typeface="Arial" pitchFamily="34" charset="0"/>
              <a:buChar char="•"/>
              <a:tabLst>
                <a:tab pos="1711325" algn="l"/>
              </a:tabLst>
            </a:pPr>
            <a:endParaRPr lang="fr-FR" sz="1400" dirty="0" smtClean="0">
              <a:solidFill>
                <a:srgbClr val="000000"/>
              </a:solidFill>
              <a:latin typeface="Times New Roman" pitchFamily="18" charset="0"/>
              <a:ea typeface="Times New Roman" pitchFamily="18" charset="0"/>
              <a:cs typeface="Times New Roman" pitchFamily="18" charset="0"/>
            </a:endParaRPr>
          </a:p>
          <a:p>
            <a:pPr indent="447675" eaLnBrk="0" fontAlgn="base" hangingPunct="0">
              <a:spcBef>
                <a:spcPct val="0"/>
              </a:spcBef>
              <a:spcAft>
                <a:spcPct val="0"/>
              </a:spcAft>
              <a:tabLst>
                <a:tab pos="1711325" algn="l"/>
              </a:tabLst>
            </a:pPr>
            <a:r>
              <a:rPr lang="fr-FR" sz="1400" b="1" dirty="0" smtClean="0">
                <a:solidFill>
                  <a:srgbClr val="000000"/>
                </a:solidFill>
                <a:latin typeface="Times New Roman" pitchFamily="18" charset="0"/>
                <a:ea typeface="Times New Roman" pitchFamily="18" charset="0"/>
                <a:cs typeface="Times New Roman" pitchFamily="18" charset="0"/>
              </a:rPr>
              <a:t>III - LA PERSONNE MORALE RESULTAT DE CREATION DE LA SOCIETE COMMERCIALE</a:t>
            </a:r>
          </a:p>
          <a:p>
            <a:pPr lvl="0"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lvl="0" indent="447675" eaLnBrk="0" fontAlgn="base" hangingPunct="0">
              <a:spcBef>
                <a:spcPct val="0"/>
              </a:spcBef>
              <a:spcAft>
                <a:spcPct val="0"/>
              </a:spcAft>
              <a:tabLst>
                <a:tab pos="1711325" algn="l"/>
              </a:tabLst>
            </a:pPr>
            <a:r>
              <a:rPr lang="fr-FR" sz="1400" dirty="0" smtClean="0">
                <a:solidFill>
                  <a:srgbClr val="000000"/>
                </a:solidFill>
                <a:latin typeface="Times New Roman" pitchFamily="18" charset="0"/>
                <a:ea typeface="Times New Roman" pitchFamily="18" charset="0"/>
                <a:cs typeface="Times New Roman" pitchFamily="18" charset="0"/>
              </a:rPr>
              <a:t>A l'exception de la société créée de fait, de la société de fait et de la société en participation, toutes les    sociétés commerciales ont la personnalité morale. Cette personnalité morale leur octroie des attributs.</a:t>
            </a:r>
          </a:p>
          <a:p>
            <a:pPr lvl="0" indent="447675" eaLnBrk="0" fontAlgn="base" hangingPunct="0">
              <a:spcBef>
                <a:spcPct val="0"/>
              </a:spcBef>
              <a:spcAft>
                <a:spcPct val="0"/>
              </a:spcAft>
              <a:tabLst>
                <a:tab pos="1711325" algn="l"/>
              </a:tabLst>
            </a:pPr>
            <a:endParaRPr lang="fr-FR" sz="1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461963" algn="l"/>
                <a:tab pos="1711325" algn="l"/>
              </a:tabLst>
            </a:pPr>
            <a:r>
              <a:rPr kumimoji="0" lang="fr-FR" sz="1400" b="1" i="0"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 - </a:t>
            </a:r>
            <a:r>
              <a:rPr kumimoji="0" lang="fr-FR" sz="14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Naissance de la personne morale</a:t>
            </a:r>
          </a:p>
          <a:p>
            <a:pPr marL="0" marR="0" lvl="0" indent="0" algn="l" defTabSz="914400" rtl="0" eaLnBrk="1" fontAlgn="base" latinLnBrk="0" hangingPunct="1">
              <a:lnSpc>
                <a:spcPct val="100000"/>
              </a:lnSpc>
              <a:spcBef>
                <a:spcPct val="0"/>
              </a:spcBef>
              <a:spcAft>
                <a:spcPct val="0"/>
              </a:spcAft>
              <a:buClrTx/>
              <a:buSzTx/>
              <a:tabLst>
                <a:tab pos="461963" algn="l"/>
                <a:tab pos="1711325" algn="l"/>
              </a:tabLst>
            </a:pP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61963" algn="l"/>
                <a:tab pos="1711325" algn="l"/>
              </a:tabLst>
            </a:pPr>
            <a:r>
              <a:rPr kumimoji="0" lang="fr-FR"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Toute   société   jouit   de   la   personnalité   juridique   à   compter   de   son immatriculation au registre du commerce et du crédit mobilier. Celle-ci est soumise à des modalités. Ainsi :</a:t>
            </a:r>
          </a:p>
          <a:p>
            <a:pPr marL="0" marR="0" lvl="0" indent="0" algn="l" defTabSz="914400" rtl="0" eaLnBrk="0" fontAlgn="base" latinLnBrk="0" hangingPunct="0">
              <a:lnSpc>
                <a:spcPct val="100000"/>
              </a:lnSpc>
              <a:spcBef>
                <a:spcPct val="0"/>
              </a:spcBef>
              <a:spcAft>
                <a:spcPct val="0"/>
              </a:spcAft>
              <a:buClrTx/>
              <a:buSzTx/>
              <a:buFontTx/>
              <a:buNone/>
              <a:tabLst>
                <a:tab pos="461963" algn="l"/>
                <a:tab pos="1711325" algn="l"/>
              </a:tabLst>
            </a:pPr>
            <a:endParaRPr kumimoji="0" lang="fr-FR" sz="14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lvl="1" eaLnBrk="0" fontAlgn="base" hangingPunct="0">
              <a:spcBef>
                <a:spcPct val="0"/>
              </a:spcBef>
              <a:spcAft>
                <a:spcPct val="0"/>
              </a:spcAft>
              <a:buFont typeface="Wingdings" pitchFamily="2" charset="2"/>
              <a:buChar char="ü"/>
              <a:tabLst>
                <a:tab pos="461963" algn="l"/>
                <a:tab pos="1711325" algn="l"/>
              </a:tabLst>
            </a:pPr>
            <a:r>
              <a:rPr kumimoji="0" lang="fr-FR" sz="1400" b="1"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  </a:t>
            </a:r>
            <a:r>
              <a:rPr kumimoji="0" lang="fr-FR" sz="1400"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l'immatriculation de toute société entreprise dans le mois de sa </a:t>
            </a:r>
            <a:r>
              <a:rPr lang="fr-FR" sz="1400" dirty="0" smtClean="0">
                <a:solidFill>
                  <a:schemeClr val="accent1">
                    <a:lumMod val="75000"/>
                  </a:schemeClr>
                </a:solidFill>
                <a:latin typeface="Times New Roman" pitchFamily="18" charset="0"/>
                <a:ea typeface="Times New Roman" pitchFamily="18" charset="0"/>
                <a:cs typeface="Times New Roman" pitchFamily="18" charset="0"/>
              </a:rPr>
              <a:t>constitution  par les gérants ou administrateurs dans le RCCM du lieu du siège social.</a:t>
            </a:r>
            <a:r>
              <a:rPr kumimoji="0" lang="fr-FR" sz="1400"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
            </a:r>
            <a:br>
              <a:rPr kumimoji="0" lang="fr-FR" sz="1400"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br>
            <a:endParaRPr kumimoji="0" lang="fr-FR" sz="140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p:txBody>
      </p:sp>
      <p:sp>
        <p:nvSpPr>
          <p:cNvPr id="3" name="Espace réservé du numéro de diapositive 2"/>
          <p:cNvSpPr>
            <a:spLocks noGrp="1"/>
          </p:cNvSpPr>
          <p:nvPr>
            <p:ph type="sldNum" sz="quarter" idx="12"/>
          </p:nvPr>
        </p:nvSpPr>
        <p:spPr>
          <a:xfrm>
            <a:off x="8315325" y="6356350"/>
            <a:ext cx="828675" cy="501650"/>
          </a:xfrm>
          <a:prstGeom prst="rect">
            <a:avLst/>
          </a:prstGeom>
        </p:spPr>
        <p:txBody>
          <a:bodyPr/>
          <a:lstStyle/>
          <a:p>
            <a:fld id="{7685FF2F-6005-4205-ACF1-907C3FB12482}" type="slidenum">
              <a:rPr lang="fr-FR" sz="2000" b="1" smtClean="0">
                <a:solidFill>
                  <a:schemeClr val="tx1"/>
                </a:solidFill>
                <a:latin typeface="Arial Black" pitchFamily="34" charset="0"/>
              </a:rPr>
              <a:pPr/>
              <a:t>9</a:t>
            </a:fld>
            <a:endParaRPr lang="fr-FR" sz="2000" b="1" dirty="0">
              <a:solidFill>
                <a:schemeClr val="tx1"/>
              </a:solidFill>
              <a:latin typeface="Arial Black" pitchFamily="34" charset="0"/>
            </a:endParaRPr>
          </a:p>
        </p:txBody>
      </p:sp>
      <p:pic>
        <p:nvPicPr>
          <p:cNvPr id="4" name="Image 3"/>
          <p:cNvPicPr/>
          <p:nvPr/>
        </p:nvPicPr>
        <p:blipFill>
          <a:blip r:embed="rId2"/>
          <a:srcRect l="41190" r="15959" b="84766"/>
          <a:stretch>
            <a:fillRect/>
          </a:stretch>
        </p:blipFill>
        <p:spPr bwMode="auto">
          <a:xfrm>
            <a:off x="7858148" y="0"/>
            <a:ext cx="1285852" cy="428604"/>
          </a:xfrm>
          <a:prstGeom prst="rect">
            <a:avLst/>
          </a:prstGeom>
          <a:noFill/>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Facette">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qu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SalesStrategy_FacetGreenTheme_16x9_TP103418064" id="{4089F4F0-B72F-46AE-8EAE-5C15EE2FFB85}" vid="{57759912-BBD4-45F2-87A9-58135155D95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TS103418065</Template>
  <TotalTime>3190</TotalTime>
  <Words>3887</Words>
  <Application>Microsoft Office PowerPoint</Application>
  <PresentationFormat>Affichage à l'écran (4:3)</PresentationFormat>
  <Paragraphs>831</Paragraphs>
  <Slides>39</Slides>
  <Notes>2</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Facette</vt:lpstr>
      <vt:lpstr>Diapositive 1</vt:lpstr>
      <vt:lpstr>                       SOMMAIRE                                                       </vt:lpstr>
      <vt:lpstr>        INTRODUCTION  </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        Sur proposition du PDG, le Conseil d'Administration peut nommer un DG adjoint, administrateur ou non, pour assister le PDG dans ses fonctions        2 -  La SA avec administrateur général  Si la société est unipersonnelle ou est constituée au plus de 3 personnes, elle ne peut constituer un conseil d'administration. Dans ce cas, il sera nommé un administrateur général assisté ou non d'un adjoint. Il est désigné soit dans les statuts ou par l'assemblée générale constitutive pour un mandat qui ne peut excéder 2 ans soit par l'assemblée générale ordinaire pour un mandataire ne pouvant excéder 6 ans. L'administrateur général assure l'administration et la direction générale de la société et la représente dans ses rapports avec les tiers ; Il convoque et préside les assemblées générales ; Il est investi des pouvoirs les plus étendus pour agir, en toutes circonstances au nom de la société L'administrateur général peut être rémunéré à travers un contrat de travail. Il lui est alloué une indemnité annuelle fixe de fonction, des rémunérations exceptionnelles pour les déplacements pour le compte de la société et des avantages.  3 -  Les responsabilités encourues  L'acte uniforme a prévu des sanctions pour les fautes que pourraient commettre les dirigeants de la société aussi bien au plan civil qu'au plan pénal, ainsi qu'en cas de redressement judiciaire et liquidation des biens.                    a -  La responsabilité civile et pénale des dirigeants Indépendamment de la responsabilité éventuelle de la société, les administrateurs sont responsables individuellement ou solidairement des dommages causés par leur faute.  Au plan civil, toute personne actionnaire ou non, qui subit un préjudice par la faute d'un dirigeant social, dispose d'une action individuelle pour faire sanctionner son droit lésé. L'action se prescrit par trois (3) ans pour les délits et dix (10) ans pour les crimes. </vt:lpstr>
      <vt:lpstr>Diapositive 33</vt:lpstr>
      <vt:lpstr>Diapositive 34</vt:lpstr>
      <vt:lpstr>Diapositive 35</vt:lpstr>
      <vt:lpstr>Diapositive 36</vt:lpstr>
      <vt:lpstr>Diapositive 37</vt:lpstr>
      <vt:lpstr>Diapositive 38</vt:lpstr>
      <vt:lpstr>MERCI</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DE DROIT  COMMERCIAL</dc:title>
  <dc:creator>richard</dc:creator>
  <cp:lastModifiedBy>richard</cp:lastModifiedBy>
  <cp:revision>315</cp:revision>
  <dcterms:created xsi:type="dcterms:W3CDTF">2013-08-14T09:40:22Z</dcterms:created>
  <dcterms:modified xsi:type="dcterms:W3CDTF">2013-09-07T13:31:07Z</dcterms:modified>
</cp:coreProperties>
</file>